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23"/>
  </p:notesMasterIdLst>
  <p:handoutMasterIdLst>
    <p:handoutMasterId r:id="rId24"/>
  </p:handoutMasterIdLst>
  <p:sldIdLst>
    <p:sldId id="286" r:id="rId2"/>
    <p:sldId id="256" r:id="rId3"/>
    <p:sldId id="266" r:id="rId4"/>
    <p:sldId id="257" r:id="rId5"/>
    <p:sldId id="260" r:id="rId6"/>
    <p:sldId id="261" r:id="rId7"/>
    <p:sldId id="271" r:id="rId8"/>
    <p:sldId id="269" r:id="rId9"/>
    <p:sldId id="274" r:id="rId10"/>
    <p:sldId id="26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3" r:id="rId19"/>
    <p:sldId id="288" r:id="rId20"/>
    <p:sldId id="285" r:id="rId21"/>
    <p:sldId id="287" r:id="rId22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6" autoAdjust="0"/>
  </p:normalViewPr>
  <p:slideViewPr>
    <p:cSldViewPr>
      <p:cViewPr varScale="1">
        <p:scale>
          <a:sx n="101" d="100"/>
          <a:sy n="101" d="100"/>
        </p:scale>
        <p:origin x="-19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 smtClean="0"/>
              <a:t>STIVU 23-10-2012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A2E87-F607-4D60-AB22-16347198039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5600" cy="4468813"/>
          </a:xfrm>
          <a:prstGeom prst="rect">
            <a:avLst/>
          </a:prstGeom>
        </p:spPr>
        <p:txBody>
          <a:bodyPr vert="horz" lIns="92190" tIns="46095" rIns="92190" bIns="46095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51CA64-0A14-624E-90B9-B1FF976E5BC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82769980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84163" y="444500"/>
            <a:ext cx="8574087" cy="1468438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84163" y="1906588"/>
            <a:ext cx="8575675" cy="138112"/>
            <a:chOff x="284163" y="1759424"/>
            <a:chExt cx="8576373" cy="137411"/>
          </a:xfrm>
        </p:grpSpPr>
        <p:sp>
          <p:nvSpPr>
            <p:cNvPr id="6" name="Rectangle 8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8231188" y="444500"/>
            <a:ext cx="58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nl-NL" sz="3600" dirty="0">
                <a:solidFill>
                  <a:schemeClr val="bg1"/>
                </a:solidFill>
                <a:sym typeface="Wingdings" charset="0"/>
              </a:rPr>
              <a:t>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284163" y="6227763"/>
            <a:ext cx="8574087" cy="173037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anchor="b" anchorCtr="0"/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Opbouw % 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6020D-EE2C-5E4F-A7E6-9A2850E9D91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104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84163" y="452438"/>
            <a:ext cx="8575675" cy="138112"/>
            <a:chOff x="284163" y="1577847"/>
            <a:chExt cx="8576373" cy="137411"/>
          </a:xfrm>
        </p:grpSpPr>
        <p:sp>
          <p:nvSpPr>
            <p:cNvPr id="6" name="Rectangle 8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E5103-379F-EE46-81A9-CC4E0399E95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15817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84163" y="480218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7" name="Rectangle 9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1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96DF-D839-1343-BADF-43C24A97188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035566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84163" y="4279900"/>
            <a:ext cx="8575675" cy="138113"/>
            <a:chOff x="284163" y="1759424"/>
            <a:chExt cx="8576373" cy="137411"/>
          </a:xfrm>
        </p:grpSpPr>
        <p:sp>
          <p:nvSpPr>
            <p:cNvPr id="6" name="Rectangle 9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0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1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/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D6293-CD7E-E64E-8F0F-4214E69F0F2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872210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, afbeelding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/>
          <p:nvPr/>
        </p:nvSpPr>
        <p:spPr>
          <a:xfrm>
            <a:off x="284163" y="4267200"/>
            <a:ext cx="2743200" cy="21209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284163" y="461963"/>
            <a:ext cx="8575675" cy="136525"/>
            <a:chOff x="284163" y="1759424"/>
            <a:chExt cx="8576373" cy="137411"/>
          </a:xfrm>
        </p:grpSpPr>
        <p:sp>
          <p:nvSpPr>
            <p:cNvPr id="8" name="Rectangle 15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6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17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1E1CD-9D94-4846-88DF-6D53BE85E1A6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19469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3021013" y="4802188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9" name="Rectangle 9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10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Rectangle 11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8380-9D79-A94B-B762-CC6ED446A91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856054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6" name="Rectangle 8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5C91-E341-794F-A2CC-C2A90A08E84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717223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314156" y="2856707"/>
            <a:ext cx="5934075" cy="1135062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 rot="5400000">
            <a:off x="4658519" y="3355181"/>
            <a:ext cx="5934075" cy="138113"/>
            <a:chOff x="284163" y="1577847"/>
            <a:chExt cx="8576373" cy="137411"/>
          </a:xfrm>
        </p:grpSpPr>
        <p:sp>
          <p:nvSpPr>
            <p:cNvPr id="6" name="Rectangle 8"/>
            <p:cNvSpPr/>
            <p:nvPr/>
          </p:nvSpPr>
          <p:spPr>
            <a:xfrm>
              <a:off x="281870" y="1579427"/>
              <a:ext cx="159917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883343" y="1579427"/>
              <a:ext cx="2741777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625120" y="1579427"/>
              <a:ext cx="423312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FF11F-620E-3349-862E-A67715C3EF6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1180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6" name="Rectangle 8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FAE2-645E-E648-9825-BAE2EBBB5B9A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404052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>
            <a:off x="284163" y="444500"/>
            <a:ext cx="8574087" cy="1468438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84163" y="1906588"/>
            <a:ext cx="8575675" cy="138112"/>
            <a:chOff x="284163" y="1759424"/>
            <a:chExt cx="8576373" cy="137411"/>
          </a:xfrm>
        </p:grpSpPr>
        <p:sp>
          <p:nvSpPr>
            <p:cNvPr id="7" name="Rectangle 10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1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12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8231188" y="444500"/>
            <a:ext cx="58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nl-NL" sz="3600" dirty="0">
                <a:solidFill>
                  <a:schemeClr val="bg1"/>
                </a:solidFill>
                <a:sym typeface="Wingdings" charset="0"/>
              </a:rPr>
              <a:t>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anchor="b" anchorCtr="0"/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252C8-4891-EA40-A0D7-E9585589D41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48313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284163" y="480218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6" name="Rectangle 9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0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1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8231188" y="4802188"/>
            <a:ext cx="58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nl-NL" sz="3600" dirty="0">
                <a:solidFill>
                  <a:schemeClr val="bg1"/>
                </a:solidFill>
                <a:sym typeface="Wingdings" charset="0"/>
              </a:rPr>
              <a:t>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Opbouw %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E05BC-7710-F84B-AAB0-C48C033F458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565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84163" y="480218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7" name="Rectangle 8"/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9"/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0"/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8231188" y="4802188"/>
            <a:ext cx="58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nl-NL" sz="3600" dirty="0">
                <a:solidFill>
                  <a:schemeClr val="bg1"/>
                </a:solidFill>
                <a:sym typeface="Wingdings" charset="0"/>
              </a:rPr>
              <a:t>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nl-NL" noProof="0" dirty="0" smtClean="0"/>
              <a:t>Sleep de afbeelding naar de tijdelijke aanduiding of klik op het pictogram als u een afbeelding wilt toevoegen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/>
          <a:lstStyle>
            <a:lvl1pPr algn="l">
              <a:defRPr sz="4200" b="0" i="0" cap="none" baseline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C15C-2AEF-1B49-8A59-9C9863DBA09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414678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7" name="Rectangle 9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1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87FE-B91E-2E43-8ADA-89F6541520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407309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9" name="Rectangle 11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12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Rectangle 13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794-1F24-464B-9CB6-CDFAE48FF18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52342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5" name="Rectangle 7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8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88B11-3B5C-104A-B129-31609D1EBC5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429041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4163" y="452438"/>
            <a:ext cx="8575675" cy="138112"/>
            <a:chOff x="284163" y="1577847"/>
            <a:chExt cx="8576373" cy="137411"/>
          </a:xfrm>
        </p:grpSpPr>
        <p:sp>
          <p:nvSpPr>
            <p:cNvPr id="3" name="Rectangle 5"/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4" name="Rectangle 6"/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5" name="Rectangle 7"/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8035-8B70-9A4D-8116-8379C336B91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39375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81175" y="2133600"/>
            <a:ext cx="7077075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373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025" y="6437313"/>
            <a:ext cx="612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 dirty="0"/>
              <a:t>Opbouw %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166688"/>
            <a:ext cx="631825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544506D-B577-CC42-97B9-B98356F2790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238"/>
            <a:ext cx="8574087" cy="9683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p:hf sldNum="0" hdr="0" ftr="0"/>
  <p:txStyles>
    <p:titleStyle>
      <a:lvl1pPr algn="r" rtl="0" fontAlgn="base">
        <a:spcBef>
          <a:spcPct val="0"/>
        </a:spcBef>
        <a:spcAft>
          <a:spcPct val="0"/>
        </a:spcAft>
        <a:defRPr sz="42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2pPr>
      <a:lvl3pPr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3pPr>
      <a:lvl4pPr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4pPr>
      <a:lvl5pPr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9pPr>
    </p:titleStyle>
    <p:bodyStyle>
      <a:lvl1pPr marL="454025" indent="-454025" algn="l" rtl="0" fontAlgn="base">
        <a:spcBef>
          <a:spcPts val="2000"/>
        </a:spcBef>
        <a:spcAft>
          <a:spcPct val="0"/>
        </a:spcAft>
        <a:buClr>
          <a:srgbClr val="A6A6A6"/>
        </a:buClr>
        <a:buSzPct val="90000"/>
        <a:buFont typeface="Wingdings" charset="0"/>
        <a:buChar char=""/>
        <a:defRPr sz="2400" kern="12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14400" indent="-457200" algn="l" rtl="0" fontAlgn="base">
        <a:spcBef>
          <a:spcPts val="600"/>
        </a:spcBef>
        <a:spcAft>
          <a:spcPct val="0"/>
        </a:spcAft>
        <a:buClr>
          <a:srgbClr val="404040"/>
        </a:buClr>
        <a:buSzPct val="90000"/>
        <a:buFont typeface="Wingdings" charset="0"/>
        <a:buChar char=""/>
        <a:defRPr sz="2200" kern="1200">
          <a:solidFill>
            <a:srgbClr val="262626"/>
          </a:solidFill>
          <a:latin typeface="+mn-lt"/>
          <a:ea typeface="ＭＳ Ｐゴシック" charset="0"/>
          <a:cs typeface="+mn-cs"/>
        </a:defRPr>
      </a:lvl2pPr>
      <a:lvl3pPr marL="1260475" indent="-346075" algn="l" rtl="0" fontAlgn="base">
        <a:spcBef>
          <a:spcPts val="600"/>
        </a:spcBef>
        <a:spcAft>
          <a:spcPct val="0"/>
        </a:spcAft>
        <a:buClr>
          <a:srgbClr val="A6A6A6"/>
        </a:buClr>
        <a:buSzPct val="90000"/>
        <a:buFont typeface="Wingdings" charset="0"/>
        <a:buChar char=""/>
        <a:defRPr sz="2000" kern="1200">
          <a:solidFill>
            <a:srgbClr val="262626"/>
          </a:solidFill>
          <a:latin typeface="+mn-lt"/>
          <a:ea typeface="ＭＳ Ｐゴシック" charset="0"/>
          <a:cs typeface="+mn-cs"/>
        </a:defRPr>
      </a:lvl3pPr>
      <a:lvl4pPr marL="1600200" indent="-339725" algn="l" rtl="0" fontAlgn="base">
        <a:spcBef>
          <a:spcPts val="600"/>
        </a:spcBef>
        <a:spcAft>
          <a:spcPct val="0"/>
        </a:spcAft>
        <a:buClr>
          <a:srgbClr val="404040"/>
        </a:buClr>
        <a:buSzPct val="90000"/>
        <a:buFont typeface="Wingdings" charset="0"/>
        <a:buChar char=""/>
        <a:defRPr kern="1200">
          <a:solidFill>
            <a:srgbClr val="262626"/>
          </a:solidFill>
          <a:latin typeface="+mn-lt"/>
          <a:ea typeface="ＭＳ Ｐゴシック" charset="0"/>
          <a:cs typeface="+mn-cs"/>
        </a:defRPr>
      </a:lvl4pPr>
      <a:lvl5pPr marL="1939925" indent="-331788" algn="l" rtl="0" fontAlgn="base">
        <a:spcBef>
          <a:spcPts val="600"/>
        </a:spcBef>
        <a:spcAft>
          <a:spcPct val="0"/>
        </a:spcAft>
        <a:buClr>
          <a:srgbClr val="A6A6A6"/>
        </a:buClr>
        <a:buSzPct val="90000"/>
        <a:buFont typeface="Wingdings" charset="0"/>
        <a:buChar char=""/>
        <a:defRPr kern="1200">
          <a:solidFill>
            <a:srgbClr val="262626"/>
          </a:solidFill>
          <a:latin typeface="+mn-lt"/>
          <a:ea typeface="ＭＳ Ｐゴシック" charset="0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unar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Presentatie FIT-Regeling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9" y="1844824"/>
            <a:ext cx="8534722" cy="4536504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olidFill>
                  <a:schemeClr val="accent1"/>
                </a:solidFill>
              </a:rPr>
              <a:t>	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1"/>
                </a:solidFill>
              </a:rPr>
              <a:t>	</a:t>
            </a:r>
            <a:r>
              <a:rPr lang="nl-NL" b="1" dirty="0" smtClean="0">
                <a:solidFill>
                  <a:schemeClr val="accent1"/>
                </a:solidFill>
              </a:rPr>
              <a:t>Ir. B.C.A. Noyen, secretaris STIVU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1"/>
                </a:solidFill>
              </a:rPr>
              <a:t>	</a:t>
            </a:r>
          </a:p>
          <a:p>
            <a:pPr marL="0" indent="0">
              <a:buNone/>
            </a:pPr>
            <a:endParaRPr lang="nl-NL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i="1" dirty="0" smtClean="0">
                <a:solidFill>
                  <a:schemeClr val="accent1"/>
                </a:solidFill>
              </a:rPr>
              <a:t>Senioren-FIT Regeling STIVU</a:t>
            </a:r>
          </a:p>
          <a:p>
            <a:pPr marL="0" indent="0">
              <a:buNone/>
            </a:pPr>
            <a:r>
              <a:rPr lang="fi-FI" i="1" dirty="0" smtClean="0">
                <a:solidFill>
                  <a:schemeClr val="accent1"/>
                </a:solidFill>
              </a:rPr>
              <a:t>Barendrecht, 23 oktober 2012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1551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rgbClr val="000090"/>
                </a:solidFill>
              </a:rPr>
              <a:t>Looptijd FIT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916113"/>
            <a:ext cx="8534400" cy="4210050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standaardduur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 voor FIT-deelname is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2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jaar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. </a:t>
            </a:r>
            <a:endParaRPr lang="nl-NL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Sociale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partners kunnen </a:t>
            </a: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een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kortere </a:t>
            </a: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duur of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langere duur vaststellen. </a:t>
            </a:r>
            <a:endParaRPr lang="nl-NL" sz="1800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bijdrage van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STIVU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bestrijkt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maximaal 2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jaar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In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alle omstandigheden gaat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medewerker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direct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na afloop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van zijn FIT-deelname volledig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met pensioen</a:t>
            </a:r>
            <a:r>
              <a:rPr lang="nl-NL" i="1" dirty="0">
                <a:solidFill>
                  <a:srgbClr val="53576D"/>
                </a:solidFill>
                <a:ea typeface="+mn-ea"/>
                <a:cs typeface="+mn-cs"/>
              </a:rPr>
              <a:t>.</a:t>
            </a:r>
            <a:endParaRPr lang="nl-NL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0"/>
          </p:nvPr>
        </p:nvSpPr>
        <p:spPr/>
        <p:txBody>
          <a:bodyPr wrap="square">
            <a:spAutoFit/>
          </a:bodyPr>
          <a:lstStyle/>
          <a:p>
            <a:pPr>
              <a:defRPr/>
            </a:pPr>
            <a:r>
              <a:rPr lang="nl-NL" sz="1200" smtClean="0"/>
              <a:t>STIVU 23-10-2012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rgbClr val="000090"/>
                </a:solidFill>
              </a:rPr>
              <a:t>Arbeidsduur FIT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989138"/>
            <a:ext cx="8534400" cy="4137025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rtlCol="0">
            <a:normAutofit fontScale="550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4400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De </a:t>
            </a:r>
            <a:r>
              <a:rPr lang="nl-NL" sz="44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standaard is dat de FIT-deelnemer </a:t>
            </a:r>
            <a:r>
              <a:rPr lang="nl-NL" sz="4400" b="1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80% van zijn werkweek</a:t>
            </a:r>
            <a:r>
              <a:rPr lang="nl-NL" sz="44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behoudt.</a:t>
            </a:r>
            <a:r>
              <a:rPr lang="nl-NL" sz="38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 </a:t>
            </a:r>
            <a:endParaRPr lang="nl-NL" sz="3800" dirty="0" smtClean="0">
              <a:solidFill>
                <a:schemeClr val="tx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3300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Sociale </a:t>
            </a:r>
            <a:r>
              <a:rPr lang="nl-NL" sz="33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partners kunnen </a:t>
            </a:r>
            <a:r>
              <a:rPr lang="nl-NL" sz="3300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een </a:t>
            </a:r>
            <a:r>
              <a:rPr lang="nl-NL" sz="33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ander percentage vaststellen.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3300" i="1" dirty="0" smtClean="0">
              <a:solidFill>
                <a:schemeClr val="tx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1800" i="1" dirty="0">
              <a:solidFill>
                <a:schemeClr val="tx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1800" i="1" dirty="0" smtClean="0">
              <a:solidFill>
                <a:schemeClr val="tx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4400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Het </a:t>
            </a:r>
            <a:r>
              <a:rPr lang="nl-NL" sz="44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doen van overwerk tijdens de </a:t>
            </a:r>
            <a:r>
              <a:rPr lang="nl-NL" sz="4400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FIT is verboden</a:t>
            </a:r>
            <a:r>
              <a:rPr lang="nl-NL" sz="44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. De Regeling is </a:t>
            </a:r>
            <a:r>
              <a:rPr lang="nl-NL" sz="4400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bedoeld </a:t>
            </a:r>
            <a:r>
              <a:rPr lang="nl-NL" sz="44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om de ouder wordende medewerker te ontlasten</a:t>
            </a:r>
            <a:r>
              <a:rPr lang="nl-NL" sz="4400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rgbClr val="000090"/>
                </a:solidFill>
              </a:rPr>
              <a:t>Salariëring FIT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700213"/>
            <a:ext cx="8534400" cy="4176712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standaard is dat de FIT-deelnemer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90% van zijn oorspronkelijke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schemamaandsalaris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en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vakantietoeslag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 behoudt. </a:t>
            </a:r>
            <a:endParaRPr lang="nl-NL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1800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Sociale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partners kunnen </a:t>
            </a: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een ander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percentage vaststellen.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rgbClr val="000090"/>
                </a:solidFill>
              </a:rPr>
              <a:t>Vrije dagen FIT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388" y="2133600"/>
            <a:ext cx="8607425" cy="3992563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standaard is dat de FIT-deelnemer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80% van zijn vakantie- en vrije dagen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 behoudt.  </a:t>
            </a:r>
            <a:endParaRPr lang="nl-NL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Sociale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partners kunnen </a:t>
            </a:r>
            <a:r>
              <a:rPr lang="nl-NL" sz="1800" dirty="0" smtClean="0">
                <a:solidFill>
                  <a:srgbClr val="53576D"/>
                </a:solidFill>
                <a:ea typeface="+mn-ea"/>
                <a:cs typeface="+mn-cs"/>
              </a:rPr>
              <a:t>een </a:t>
            </a:r>
            <a:r>
              <a:rPr lang="nl-NL" sz="1800" dirty="0">
                <a:solidFill>
                  <a:srgbClr val="53576D"/>
                </a:solidFill>
                <a:ea typeface="+mn-ea"/>
                <a:cs typeface="+mn-cs"/>
              </a:rPr>
              <a:t>ander percentage vaststellen.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rgbClr val="53576D"/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rgbClr val="000090"/>
                </a:solidFill>
              </a:rPr>
              <a:t>Pensioenopbouw FIT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916113"/>
            <a:ext cx="8496300" cy="4608512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De pensioenopbouw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wordt volledig voortgezet. 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b="1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premie die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deelnemer betaalt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, is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gebaseerd op zijn salaris tijdens de FIT.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Het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bedrijf neemt alle extra kosten voor zijn rekening</a:t>
            </a:r>
            <a:r>
              <a:rPr lang="nl-NL" sz="2600" b="1" dirty="0">
                <a:solidFill>
                  <a:srgbClr val="53576D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3100" dirty="0" smtClean="0">
              <a:solidFill>
                <a:srgbClr val="53576D"/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29600" cy="10080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accent1"/>
                </a:solidFill>
              </a:rPr>
              <a:t>Invoering </a:t>
            </a:r>
            <a:r>
              <a:rPr lang="nl-NL" dirty="0" smtClean="0">
                <a:solidFill>
                  <a:schemeClr val="accent1"/>
                </a:solidFill>
              </a:rPr>
              <a:t>FIT</a:t>
            </a:r>
            <a:r>
              <a:rPr lang="nl-NL" dirty="0">
                <a:solidFill>
                  <a:schemeClr val="accent1"/>
                </a:solidFill>
              </a:rPr>
              <a:t/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dirty="0">
                <a:solidFill>
                  <a:schemeClr val="accent1"/>
                </a:solidFill>
              </a:rPr>
              <a:t>STAPPENPLAN </a:t>
            </a:r>
            <a:r>
              <a:rPr lang="nl-NL" dirty="0" smtClean="0">
                <a:solidFill>
                  <a:schemeClr val="accent1"/>
                </a:solidFill>
              </a:rPr>
              <a:t>WERKGEVER 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680520"/>
          </a:xfrm>
          <a:gradFill flip="none" rotWithShape="1">
            <a:gsLst>
              <a:gs pos="0">
                <a:srgbClr val="3366F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6000" dirty="0" smtClean="0">
              <a:solidFill>
                <a:schemeClr val="tx2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1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.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	Senioren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FIT-Regeling STIVU vastleggen in de </a:t>
            </a:r>
            <a:r>
              <a:rPr lang="nl-NL" sz="7200" b="1" dirty="0">
                <a:solidFill>
                  <a:srgbClr val="990000"/>
                </a:solidFill>
                <a:ea typeface="+mn-ea"/>
                <a:cs typeface="+mn-cs"/>
              </a:rPr>
              <a:t>CAO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.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Als sociale partners 	wensen af te wijken van de standaardregeling dient daarover eerst contact op 	te 	worden genomen met STIVU.</a:t>
            </a:r>
            <a:endParaRPr lang="nl-NL" sz="7200" dirty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2.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	Van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geïnteresseerde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medewerker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vaststellen of hij/zij voldoet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aan de 	voorwaarden van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het </a:t>
            </a:r>
            <a:r>
              <a:rPr lang="nl-NL" sz="7200" b="1" dirty="0">
                <a:solidFill>
                  <a:srgbClr val="990000"/>
                </a:solidFill>
                <a:ea typeface="+mn-ea"/>
                <a:cs typeface="+mn-cs"/>
              </a:rPr>
              <a:t>FIT-Reglement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3. 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	Samen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met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medewerker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nieuwe arbeidsvoorwaarden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vastleggen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in de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	</a:t>
            </a:r>
            <a:r>
              <a:rPr lang="nl-NL" sz="7200" b="1" dirty="0" smtClean="0">
                <a:solidFill>
                  <a:srgbClr val="990000"/>
                </a:solidFill>
                <a:ea typeface="+mn-ea"/>
                <a:cs typeface="+mn-cs"/>
              </a:rPr>
              <a:t>FIT</a:t>
            </a:r>
            <a:r>
              <a:rPr lang="nl-NL" sz="7200" b="1" dirty="0">
                <a:solidFill>
                  <a:srgbClr val="990000"/>
                </a:solidFill>
                <a:ea typeface="+mn-ea"/>
                <a:cs typeface="+mn-cs"/>
              </a:rPr>
              <a:t>-</a:t>
            </a:r>
            <a:r>
              <a:rPr lang="nl-NL" sz="7200" b="1" dirty="0" smtClean="0">
                <a:solidFill>
                  <a:srgbClr val="990000"/>
                </a:solidFill>
                <a:ea typeface="+mn-ea"/>
                <a:cs typeface="+mn-cs"/>
              </a:rPr>
              <a:t>Overeenkomst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. </a:t>
            </a:r>
            <a:endParaRPr lang="nl-NL" sz="7200" dirty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4. 	Volledig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ingevulde en ondertekende FIT-Overeenkomst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opsturen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naar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	</a:t>
            </a:r>
            <a:r>
              <a:rPr lang="nl-NL" sz="7200" b="1" dirty="0" smtClean="0">
                <a:solidFill>
                  <a:srgbClr val="990000"/>
                </a:solidFill>
                <a:ea typeface="+mn-ea"/>
                <a:cs typeface="+mn-cs"/>
              </a:rPr>
              <a:t>STIVU</a:t>
            </a:r>
            <a:r>
              <a:rPr lang="nl-NL" sz="7200" b="1" dirty="0">
                <a:solidFill>
                  <a:srgbClr val="990000"/>
                </a:solidFill>
                <a:ea typeface="+mn-ea"/>
                <a:cs typeface="+mn-cs"/>
              </a:rPr>
              <a:t>, Postbus 19, 3980 CA Bunnik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7200" dirty="0" smtClean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Na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toetsing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betaalt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STIVU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een bijdrage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per deelnemende medewerker.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Hiertoe verstrekt uw bedrijf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een </a:t>
            </a:r>
            <a:r>
              <a:rPr lang="nl-NL" sz="7200" b="1" dirty="0">
                <a:solidFill>
                  <a:srgbClr val="990000"/>
                </a:solidFill>
                <a:ea typeface="+mn-ea"/>
                <a:cs typeface="+mn-cs"/>
              </a:rPr>
              <a:t>Declaratieformulier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 met de gegevens van 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de </a:t>
            </a:r>
            <a:r>
              <a:rPr lang="nl-NL" sz="7200" dirty="0">
                <a:solidFill>
                  <a:srgbClr val="990000"/>
                </a:solidFill>
                <a:ea typeface="+mn-ea"/>
                <a:cs typeface="+mn-cs"/>
              </a:rPr>
              <a:t>FIT-deelnemer(s</a:t>
            </a:r>
            <a:r>
              <a:rPr lang="nl-NL" sz="7200" dirty="0" smtClean="0">
                <a:solidFill>
                  <a:srgbClr val="990000"/>
                </a:solidFill>
                <a:ea typeface="+mn-ea"/>
                <a:cs typeface="+mn-cs"/>
              </a:rPr>
              <a:t>) en de gezamenlijk ondertekende FIT-Overeenkomst(en).</a:t>
            </a:r>
            <a:endParaRPr lang="nl-NL" sz="7200" dirty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8000" dirty="0">
                <a:solidFill>
                  <a:schemeClr val="tx2"/>
                </a:solidFill>
                <a:ea typeface="+mn-ea"/>
                <a:cs typeface="+mn-cs"/>
              </a:rPr>
              <a:t> 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8000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rgbClr val="990000"/>
                </a:solidFill>
              </a:rPr>
              <a:t>STIVU</a:t>
            </a:r>
            <a:r>
              <a:rPr lang="nl-NL" dirty="0">
                <a:solidFill>
                  <a:srgbClr val="990000"/>
                </a:solidFill>
              </a:rPr>
              <a:t>-vergoeding aan werkgever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916113"/>
            <a:ext cx="8534400" cy="4210050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3500" dirty="0" smtClean="0">
              <a:solidFill>
                <a:srgbClr val="1F497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3500" dirty="0" smtClean="0">
                <a:solidFill>
                  <a:srgbClr val="53576D"/>
                </a:solidFill>
                <a:ea typeface="+mn-ea"/>
                <a:cs typeface="+mn-cs"/>
              </a:rPr>
              <a:t>Uw bedrijf ontvangt</a:t>
            </a:r>
            <a:r>
              <a:rPr lang="nl-NL" sz="3500" dirty="0" smtClean="0">
                <a:solidFill>
                  <a:srgbClr val="000090"/>
                </a:solidFill>
                <a:ea typeface="+mn-ea"/>
                <a:cs typeface="+mn-cs"/>
              </a:rPr>
              <a:t> </a:t>
            </a:r>
            <a:r>
              <a:rPr lang="nl-NL" sz="3500" b="1" dirty="0">
                <a:solidFill>
                  <a:schemeClr val="accent1"/>
                </a:solidFill>
                <a:ea typeface="+mn-ea"/>
                <a:cs typeface="+mn-cs"/>
              </a:rPr>
              <a:t>€ 7.000 per </a:t>
            </a:r>
            <a:r>
              <a:rPr lang="nl-NL" sz="3500" b="1" dirty="0" smtClean="0">
                <a:solidFill>
                  <a:schemeClr val="accent1"/>
                </a:solidFill>
                <a:ea typeface="+mn-ea"/>
                <a:cs typeface="+mn-cs"/>
              </a:rPr>
              <a:t>jaar </a:t>
            </a:r>
            <a:r>
              <a:rPr lang="nl-NL" sz="3500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per </a:t>
            </a:r>
            <a:r>
              <a:rPr lang="nl-NL" sz="3500" b="1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voltijdsmedewerker</a:t>
            </a:r>
            <a:r>
              <a:rPr lang="nl-NL" sz="3500" dirty="0" smtClean="0">
                <a:solidFill>
                  <a:srgbClr val="990000"/>
                </a:solidFill>
                <a:ea typeface="+mn-ea"/>
                <a:cs typeface="+mn-cs"/>
              </a:rPr>
              <a:t>*</a:t>
            </a:r>
            <a:r>
              <a:rPr lang="nl-NL" sz="3500" dirty="0" smtClean="0">
                <a:solidFill>
                  <a:srgbClr val="000090"/>
                </a:solidFill>
                <a:ea typeface="+mn-ea"/>
                <a:cs typeface="+mn-cs"/>
              </a:rPr>
              <a:t> </a:t>
            </a:r>
            <a:r>
              <a:rPr lang="nl-NL" sz="3500" dirty="0">
                <a:solidFill>
                  <a:srgbClr val="53576D"/>
                </a:solidFill>
                <a:ea typeface="+mn-ea"/>
                <a:cs typeface="+mn-cs"/>
              </a:rPr>
              <a:t>die deelneemt aan de FIT-regeling. </a:t>
            </a:r>
            <a:endParaRPr lang="nl-NL" sz="3500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600" dirty="0" smtClean="0">
                <a:solidFill>
                  <a:srgbClr val="53576D"/>
                </a:solidFill>
                <a:ea typeface="+mn-ea"/>
                <a:cs typeface="+mn-cs"/>
              </a:rPr>
              <a:t>Over </a:t>
            </a:r>
            <a:r>
              <a:rPr lang="nl-NL" sz="2600" dirty="0">
                <a:solidFill>
                  <a:srgbClr val="53576D"/>
                </a:solidFill>
                <a:ea typeface="+mn-ea"/>
                <a:cs typeface="+mn-cs"/>
              </a:rPr>
              <a:t>een maximale periode van </a:t>
            </a:r>
            <a:r>
              <a:rPr lang="nl-NL" sz="2600" dirty="0" smtClean="0">
                <a:solidFill>
                  <a:srgbClr val="53576D"/>
                </a:solidFill>
                <a:ea typeface="+mn-ea"/>
                <a:cs typeface="+mn-cs"/>
              </a:rPr>
              <a:t>2 </a:t>
            </a:r>
            <a:r>
              <a:rPr lang="nl-NL" sz="2600" dirty="0">
                <a:solidFill>
                  <a:srgbClr val="53576D"/>
                </a:solidFill>
                <a:ea typeface="+mn-ea"/>
                <a:cs typeface="+mn-cs"/>
              </a:rPr>
              <a:t>jaar </a:t>
            </a:r>
            <a:r>
              <a:rPr lang="nl-NL" sz="2600" dirty="0" smtClean="0">
                <a:solidFill>
                  <a:srgbClr val="53576D"/>
                </a:solidFill>
                <a:ea typeface="+mn-ea"/>
                <a:cs typeface="+mn-cs"/>
              </a:rPr>
              <a:t>bedraagt de maximale bijdrage € 14.000. </a:t>
            </a:r>
            <a:endParaRPr lang="nl-NL" sz="2600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>
                <a:solidFill>
                  <a:srgbClr val="1F497D"/>
                </a:solidFill>
                <a:ea typeface="+mn-ea"/>
                <a:cs typeface="+mn-cs"/>
              </a:rPr>
              <a:t> 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600" dirty="0" smtClean="0">
                <a:solidFill>
                  <a:srgbClr val="990000"/>
                </a:solidFill>
                <a:ea typeface="+mn-ea"/>
                <a:cs typeface="+mn-cs"/>
              </a:rPr>
              <a:t>* Voor </a:t>
            </a:r>
            <a:r>
              <a:rPr lang="nl-NL" sz="2600" dirty="0">
                <a:solidFill>
                  <a:srgbClr val="990000"/>
                </a:solidFill>
                <a:ea typeface="+mn-ea"/>
                <a:cs typeface="+mn-cs"/>
              </a:rPr>
              <a:t>de </a:t>
            </a:r>
            <a:r>
              <a:rPr lang="nl-NL" sz="2600" dirty="0" smtClean="0">
                <a:solidFill>
                  <a:srgbClr val="990000"/>
                </a:solidFill>
                <a:ea typeface="+mn-ea"/>
                <a:cs typeface="+mn-cs"/>
              </a:rPr>
              <a:t>deelnemer </a:t>
            </a:r>
            <a:r>
              <a:rPr lang="nl-NL" sz="2600" dirty="0">
                <a:solidFill>
                  <a:srgbClr val="990000"/>
                </a:solidFill>
                <a:ea typeface="+mn-ea"/>
                <a:cs typeface="+mn-cs"/>
              </a:rPr>
              <a:t>die niet </a:t>
            </a:r>
            <a:r>
              <a:rPr lang="nl-NL" sz="2600" dirty="0" smtClean="0">
                <a:solidFill>
                  <a:srgbClr val="990000"/>
                </a:solidFill>
                <a:ea typeface="+mn-ea"/>
                <a:cs typeface="+mn-cs"/>
              </a:rPr>
              <a:t>10 </a:t>
            </a:r>
            <a:r>
              <a:rPr lang="nl-NL" sz="2600" dirty="0">
                <a:solidFill>
                  <a:srgbClr val="990000"/>
                </a:solidFill>
                <a:ea typeface="+mn-ea"/>
                <a:cs typeface="+mn-cs"/>
              </a:rPr>
              <a:t>jaar onafgebroken in een operationele functie </a:t>
            </a:r>
            <a:r>
              <a:rPr lang="nl-NL" sz="2600" dirty="0" smtClean="0">
                <a:solidFill>
                  <a:srgbClr val="990000"/>
                </a:solidFill>
                <a:ea typeface="+mn-ea"/>
                <a:cs typeface="+mn-cs"/>
              </a:rPr>
              <a:t>werkte, ontvangt uw bedrijf een aangepaste bijdrage. Die wordt dan berekend over het </a:t>
            </a:r>
            <a:r>
              <a:rPr lang="nl-NL" sz="2600" dirty="0">
                <a:solidFill>
                  <a:srgbClr val="990000"/>
                </a:solidFill>
                <a:ea typeface="+mn-ea"/>
                <a:cs typeface="+mn-cs"/>
              </a:rPr>
              <a:t>aantal jaren dat </a:t>
            </a:r>
            <a:r>
              <a:rPr lang="nl-NL" sz="2600" dirty="0" smtClean="0">
                <a:solidFill>
                  <a:srgbClr val="990000"/>
                </a:solidFill>
                <a:ea typeface="+mn-ea"/>
                <a:cs typeface="+mn-cs"/>
              </a:rPr>
              <a:t>de deelnemer een operationele functie vervulde in de 10 jaar voorafgaand aan 1 januari 2012.</a:t>
            </a:r>
            <a:endParaRPr lang="nl-NL" sz="2600" dirty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rgbClr val="000090"/>
                </a:solidFill>
              </a:rPr>
              <a:t>Deelname FIT</a:t>
            </a:r>
            <a:r>
              <a:rPr lang="nl-NL" dirty="0">
                <a:solidFill>
                  <a:srgbClr val="000090"/>
                </a:solidFill>
              </a:rPr>
              <a:t/>
            </a:r>
            <a:br>
              <a:rPr lang="nl-NL" dirty="0">
                <a:solidFill>
                  <a:srgbClr val="000090"/>
                </a:solidFill>
              </a:rPr>
            </a:br>
            <a:r>
              <a:rPr lang="nl-NL" dirty="0">
                <a:solidFill>
                  <a:srgbClr val="000090"/>
                </a:solidFill>
              </a:rPr>
              <a:t>STAPPENPLAN </a:t>
            </a:r>
            <a:r>
              <a:rPr lang="nl-NL" dirty="0" smtClean="0">
                <a:solidFill>
                  <a:srgbClr val="000090"/>
                </a:solidFill>
              </a:rPr>
              <a:t>WERKNEMER 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gradFill flip="none" rotWithShape="1">
            <a:gsLst>
              <a:gs pos="0">
                <a:srgbClr val="3366F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rtlCol="0">
            <a:normAutofit fontScale="3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6200" dirty="0" smtClean="0">
                <a:solidFill>
                  <a:srgbClr val="53576D"/>
                </a:solidFill>
                <a:ea typeface="+mn-ea"/>
                <a:cs typeface="+mn-cs"/>
              </a:rPr>
              <a:t>De medewerker </a:t>
            </a:r>
            <a:r>
              <a:rPr lang="nl-NL" sz="6200" dirty="0">
                <a:solidFill>
                  <a:srgbClr val="53576D"/>
                </a:solidFill>
                <a:ea typeface="+mn-ea"/>
                <a:cs typeface="+mn-cs"/>
              </a:rPr>
              <a:t>verdiept zich </a:t>
            </a:r>
            <a:r>
              <a:rPr lang="nl-NL" sz="6200" dirty="0" smtClean="0">
                <a:solidFill>
                  <a:srgbClr val="53576D"/>
                </a:solidFill>
                <a:ea typeface="+mn-ea"/>
                <a:cs typeface="+mn-cs"/>
              </a:rPr>
              <a:t>in zijn </a:t>
            </a:r>
            <a:r>
              <a:rPr lang="nl-NL" sz="6200" b="1" dirty="0" smtClean="0">
                <a:solidFill>
                  <a:srgbClr val="53576D"/>
                </a:solidFill>
                <a:ea typeface="+mn-ea"/>
                <a:cs typeface="+mn-cs"/>
              </a:rPr>
              <a:t>persoonlijke </a:t>
            </a:r>
            <a:r>
              <a:rPr lang="nl-NL" sz="6200" dirty="0" smtClean="0">
                <a:solidFill>
                  <a:srgbClr val="53576D"/>
                </a:solidFill>
                <a:ea typeface="+mn-ea"/>
                <a:cs typeface="+mn-cs"/>
              </a:rPr>
              <a:t>mogelijkheden</a:t>
            </a:r>
            <a:r>
              <a:rPr lang="nl-NL" sz="6200" b="1" dirty="0" smtClean="0">
                <a:solidFill>
                  <a:srgbClr val="53576D"/>
                </a:solidFill>
                <a:ea typeface="+mn-ea"/>
                <a:cs typeface="+mn-cs"/>
              </a:rPr>
              <a:t>: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6200" dirty="0">
              <a:solidFill>
                <a:srgbClr val="53576D"/>
              </a:solidFill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ü"/>
              <a:defRPr/>
            </a:pP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Voldoet </a:t>
            </a:r>
            <a:r>
              <a:rPr lang="nl-NL" sz="6000" b="1" dirty="0">
                <a:solidFill>
                  <a:srgbClr val="53576D"/>
                </a:solidFill>
                <a:ea typeface="+mn-ea"/>
              </a:rPr>
              <a:t>hij aan de </a:t>
            </a: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FIT-voorwaarden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(leeftijd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, geboortejaar, functie en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aard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van zijn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dienstverband)?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ü"/>
              <a:defRPr/>
            </a:pPr>
            <a:r>
              <a:rPr lang="nl-NL" sz="6000" b="1" dirty="0">
                <a:solidFill>
                  <a:srgbClr val="53576D"/>
                </a:solidFill>
                <a:ea typeface="+mn-ea"/>
              </a:rPr>
              <a:t>Past de FIT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(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80%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werken en 90% salaris in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de standaardregeling) </a:t>
            </a: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bij </a:t>
            </a:r>
            <a:r>
              <a:rPr lang="nl-NL" sz="6000" b="1" dirty="0">
                <a:solidFill>
                  <a:srgbClr val="53576D"/>
                </a:solidFill>
                <a:ea typeface="+mn-ea"/>
              </a:rPr>
              <a:t>zijn </a:t>
            </a: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persoonlijke situatie?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ü"/>
              <a:defRPr/>
            </a:pP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Hoelang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 wil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hij </a:t>
            </a: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deelnemen?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De standaard is 2 jaar. Korter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kan altijd, langer alleen als uw bedrijf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en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uw CAO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dat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toestaan.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ü"/>
              <a:defRPr/>
            </a:pPr>
            <a:r>
              <a:rPr lang="nl-NL" sz="6000" dirty="0" smtClean="0">
                <a:solidFill>
                  <a:srgbClr val="53576D"/>
                </a:solidFill>
                <a:ea typeface="+mn-ea"/>
              </a:rPr>
              <a:t>Ten slotte verzorgt hij samen </a:t>
            </a:r>
            <a:r>
              <a:rPr lang="nl-NL" sz="6000" dirty="0">
                <a:solidFill>
                  <a:srgbClr val="53576D"/>
                </a:solidFill>
                <a:ea typeface="+mn-ea"/>
              </a:rPr>
              <a:t>met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u zijn </a:t>
            </a:r>
            <a:r>
              <a:rPr lang="nl-NL" sz="6000" b="1" dirty="0">
                <a:solidFill>
                  <a:srgbClr val="53576D"/>
                </a:solidFill>
                <a:ea typeface="+mn-ea"/>
              </a:rPr>
              <a:t>aanmelding 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met het invullen en ondertekenen van de </a:t>
            </a:r>
            <a:r>
              <a:rPr lang="nl-NL" sz="6000" b="1" dirty="0" smtClean="0">
                <a:solidFill>
                  <a:srgbClr val="53576D"/>
                </a:solidFill>
                <a:ea typeface="+mn-ea"/>
              </a:rPr>
              <a:t>FIT-Overeenkomst</a:t>
            </a:r>
            <a:r>
              <a:rPr lang="nl-NL" sz="6000" dirty="0" smtClean="0">
                <a:solidFill>
                  <a:srgbClr val="53576D"/>
                </a:solidFill>
                <a:ea typeface="+mn-ea"/>
              </a:rPr>
              <a:t>. 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6200" dirty="0" smtClean="0">
                <a:solidFill>
                  <a:schemeClr val="accent1"/>
                </a:solidFill>
                <a:ea typeface="+mn-ea"/>
                <a:cs typeface="+mn-cs"/>
              </a:rPr>
              <a:t>Uw bedrijf stuurt de FIT-Overeenkomst naar </a:t>
            </a:r>
            <a:r>
              <a:rPr lang="nl-NL" sz="6200" dirty="0">
                <a:solidFill>
                  <a:schemeClr val="accent1"/>
                </a:solidFill>
                <a:ea typeface="+mn-ea"/>
                <a:cs typeface="+mn-cs"/>
              </a:rPr>
              <a:t>STIVU, Postbus 19, 3980 CA Bunnik.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5000" dirty="0">
              <a:solidFill>
                <a:schemeClr val="tx2"/>
              </a:solidFill>
              <a:ea typeface="+mn-ea"/>
              <a:cs typeface="+mn-cs"/>
            </a:endParaRPr>
          </a:p>
          <a:p>
            <a:pPr marL="1371600" indent="-137160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+mj-lt"/>
              <a:buAutoNum type="arabicPeriod"/>
              <a:defRPr/>
            </a:pPr>
            <a:endParaRPr lang="nl-NL" sz="5600" dirty="0">
              <a:solidFill>
                <a:schemeClr val="tx2"/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endParaRPr lang="nl-NL" sz="5600" dirty="0">
              <a:solidFill>
                <a:schemeClr val="tx2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5600" dirty="0">
              <a:solidFill>
                <a:schemeClr val="tx2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chemeClr val="tx2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b="1" dirty="0" smtClean="0">
                <a:solidFill>
                  <a:srgbClr val="990000"/>
                </a:solidFill>
              </a:rPr>
              <a:t>Tot slot:</a:t>
            </a:r>
            <a:br>
              <a:rPr lang="nl-NL" b="1" dirty="0" smtClean="0">
                <a:solidFill>
                  <a:srgbClr val="990000"/>
                </a:solidFill>
              </a:rPr>
            </a:br>
            <a:r>
              <a:rPr lang="nl-NL" b="1" dirty="0" smtClean="0">
                <a:solidFill>
                  <a:srgbClr val="990000"/>
                </a:solidFill>
              </a:rPr>
              <a:t>De 3 FIT-documenten</a:t>
            </a:r>
            <a:endParaRPr lang="nl-NL" b="1" dirty="0">
              <a:solidFill>
                <a:srgbClr val="99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916113"/>
            <a:ext cx="8534400" cy="4210050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70000" lnSpcReduction="20000"/>
          </a:bodyPr>
          <a:lstStyle/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b="1" dirty="0" smtClean="0">
              <a:solidFill>
                <a:srgbClr val="1F497D"/>
              </a:solidFill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3600" b="1" dirty="0" smtClean="0">
                <a:solidFill>
                  <a:srgbClr val="53576D"/>
                </a:solidFill>
                <a:ea typeface="+mn-ea"/>
                <a:cs typeface="+mn-cs"/>
              </a:rPr>
              <a:t>1. 	</a:t>
            </a:r>
            <a:r>
              <a:rPr lang="nl-NL" sz="3600" b="1" dirty="0" smtClean="0">
                <a:solidFill>
                  <a:schemeClr val="accent1"/>
                </a:solidFill>
                <a:ea typeface="+mn-ea"/>
                <a:cs typeface="+mn-cs"/>
              </a:rPr>
              <a:t>Reglement Senioren FIT-Regeling STIVU </a:t>
            </a: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b="1" dirty="0" smtClean="0">
                <a:solidFill>
                  <a:srgbClr val="53576D"/>
                </a:solidFill>
                <a:ea typeface="+mn-ea"/>
                <a:cs typeface="+mn-cs"/>
              </a:rPr>
              <a:t>Met bepalingen voor (fiscaal-juridisch) correct gebruik van de FIT</a:t>
            </a: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***</a:t>
            </a: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3400" b="1" dirty="0" smtClean="0">
                <a:solidFill>
                  <a:srgbClr val="53576D"/>
                </a:solidFill>
                <a:ea typeface="+mn-ea"/>
                <a:cs typeface="+mn-cs"/>
              </a:rPr>
              <a:t>2. 	</a:t>
            </a:r>
            <a:r>
              <a:rPr lang="nl-NL" sz="3400" b="1" dirty="0" smtClean="0">
                <a:solidFill>
                  <a:srgbClr val="990000"/>
                </a:solidFill>
                <a:ea typeface="+mn-ea"/>
                <a:cs typeface="+mn-cs"/>
              </a:rPr>
              <a:t>FIT-Overeenkomst tussen werkgever en werknemer</a:t>
            </a:r>
            <a:endParaRPr lang="nl-NL" sz="3400" dirty="0" smtClean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b="1" dirty="0" smtClean="0">
                <a:solidFill>
                  <a:srgbClr val="53576D"/>
                </a:solidFill>
                <a:ea typeface="+mn-ea"/>
                <a:cs typeface="+mn-cs"/>
              </a:rPr>
              <a:t>Met verklaring van toetsing deelnamevoorwaarden en arbeidsvoorwaarden tijdens FIT </a:t>
            </a: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3000" b="1" dirty="0" smtClean="0">
                <a:solidFill>
                  <a:srgbClr val="53576D"/>
                </a:solidFill>
                <a:ea typeface="+mn-ea"/>
                <a:cs typeface="+mn-cs"/>
              </a:rPr>
              <a:t>***</a:t>
            </a:r>
            <a:endParaRPr lang="nl-NL" sz="3000" b="1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3400" b="1" dirty="0" smtClean="0">
                <a:solidFill>
                  <a:srgbClr val="53576D"/>
                </a:solidFill>
                <a:ea typeface="+mn-ea"/>
                <a:cs typeface="+mn-cs"/>
              </a:rPr>
              <a:t>3. 	</a:t>
            </a:r>
            <a:r>
              <a:rPr lang="nl-NL" sz="3400" b="1" dirty="0" smtClean="0">
                <a:solidFill>
                  <a:srgbClr val="990000"/>
                </a:solidFill>
                <a:ea typeface="+mn-ea"/>
                <a:cs typeface="+mn-cs"/>
              </a:rPr>
              <a:t>Declaratieformulier FIT</a:t>
            </a: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b="1" dirty="0">
                <a:solidFill>
                  <a:srgbClr val="53576D"/>
                </a:solidFill>
                <a:ea typeface="+mn-ea"/>
                <a:cs typeface="+mn-cs"/>
              </a:rPr>
              <a:t>V</a:t>
            </a:r>
            <a:r>
              <a:rPr lang="nl-NL" sz="2000" b="1" dirty="0" smtClean="0">
                <a:solidFill>
                  <a:srgbClr val="53576D"/>
                </a:solidFill>
                <a:ea typeface="+mn-ea"/>
                <a:cs typeface="+mn-cs"/>
              </a:rPr>
              <a:t>oor de driemaandelijkse FIT-bijdrage van STIVU aan uw bedrijf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rgbClr val="1F497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b="1" dirty="0" smtClean="0">
                <a:solidFill>
                  <a:srgbClr val="990000"/>
                </a:solidFill>
              </a:rPr>
              <a:t>Aandachtspunten</a:t>
            </a:r>
            <a:endParaRPr lang="nl-NL" b="1" dirty="0">
              <a:solidFill>
                <a:srgbClr val="99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916113"/>
            <a:ext cx="8534400" cy="4210050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70000" lnSpcReduction="20000"/>
          </a:bodyPr>
          <a:lstStyle/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b="1" dirty="0" smtClean="0">
              <a:solidFill>
                <a:srgbClr val="1F497D"/>
              </a:solidFill>
              <a:ea typeface="+mn-ea"/>
              <a:cs typeface="+mn-cs"/>
            </a:endParaRPr>
          </a:p>
          <a:p>
            <a:pPr marL="742950" indent="-742950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3600" b="1" dirty="0" smtClean="0">
                <a:solidFill>
                  <a:schemeClr val="accent1"/>
                </a:solidFill>
                <a:ea typeface="+mn-ea"/>
                <a:cs typeface="+mn-cs"/>
              </a:rPr>
              <a:t>1     Opgespaarde vakantiedagen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2000" b="1" dirty="0" smtClean="0">
                <a:solidFill>
                  <a:srgbClr val="53576D"/>
                </a:solidFill>
                <a:ea typeface="+mn-ea"/>
                <a:cs typeface="+mn-cs"/>
              </a:rPr>
              <a:t>            </a:t>
            </a:r>
            <a:r>
              <a:rPr lang="nl-NL" sz="2900" b="1" dirty="0" smtClean="0">
                <a:solidFill>
                  <a:srgbClr val="0000FF"/>
                </a:solidFill>
                <a:ea typeface="+mn-ea"/>
                <a:cs typeface="+mn-cs"/>
              </a:rPr>
              <a:t>Opgespaarde vakantiedagen mogen gebruikt worden tijdens de FIT fase tot 50%   werken. Tijdens de FIT regeling mag er niet minder dan 50% gewerkt.</a:t>
            </a:r>
            <a:endParaRPr lang="nl-NL" sz="2900" b="1" dirty="0" smtClean="0">
              <a:solidFill>
                <a:srgbClr val="0000FF"/>
              </a:solidFill>
              <a:ea typeface="+mn-ea"/>
              <a:cs typeface="+mn-cs"/>
            </a:endParaRPr>
          </a:p>
          <a:p>
            <a:pPr marL="514350" indent="-51435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3600" b="1" dirty="0" smtClean="0">
                <a:solidFill>
                  <a:srgbClr val="990000"/>
                </a:solidFill>
                <a:ea typeface="+mn-ea"/>
                <a:cs typeface="+mn-cs"/>
              </a:rPr>
              <a:t>2	10-jaarspeilvak basis pensioenopbouw</a:t>
            </a:r>
          </a:p>
          <a:p>
            <a:pPr marL="457200" indent="-457200" fontAlgn="auto">
              <a:spcBef>
                <a:spcPts val="18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3400" b="1" dirty="0" smtClean="0">
                <a:solidFill>
                  <a:srgbClr val="990000"/>
                </a:solidFill>
                <a:ea typeface="+mn-ea"/>
                <a:cs typeface="+mn-cs"/>
              </a:rPr>
              <a:t>	</a:t>
            </a:r>
            <a:r>
              <a:rPr lang="nl-NL" sz="2900" b="1" dirty="0" smtClean="0">
                <a:solidFill>
                  <a:srgbClr val="0000FF"/>
                </a:solidFill>
                <a:ea typeface="+mn-ea"/>
                <a:cs typeface="+mn-cs"/>
              </a:rPr>
              <a:t>De </a:t>
            </a:r>
            <a:r>
              <a:rPr lang="nl-NL" sz="2900" b="1" dirty="0" smtClean="0">
                <a:solidFill>
                  <a:srgbClr val="0000FF"/>
                </a:solidFill>
                <a:ea typeface="+mn-ea"/>
                <a:cs typeface="+mn-cs"/>
              </a:rPr>
              <a:t>pensioenopbouw kan uitsluitend plaatsvinden over het geïndexeerde pensioengevende salaris behorende bij de omvang van het dienstverband (in uren) vlak vóór de aanvang van de bij punt e. en voetnoot 1 genoemde periode van tien jaar. Het maximale in aanmerking te nemen pensioengevende salaris wordt verhoogd met de loonindex van de bedrijfstak in de periode van deelname aan de </a:t>
            </a:r>
            <a:r>
              <a:rPr lang="nl-NL" sz="2900" b="1" dirty="0" err="1" smtClean="0">
                <a:solidFill>
                  <a:srgbClr val="0000FF"/>
                </a:solidFill>
                <a:ea typeface="+mn-ea"/>
                <a:cs typeface="+mn-cs"/>
              </a:rPr>
              <a:t>FIT-regeling</a:t>
            </a:r>
            <a:r>
              <a:rPr lang="nl-NL" sz="2900" b="1" dirty="0" smtClean="0">
                <a:solidFill>
                  <a:srgbClr val="0000FF"/>
                </a:solidFill>
                <a:ea typeface="+mn-ea"/>
                <a:cs typeface="+mn-cs"/>
              </a:rPr>
              <a:t>.</a:t>
            </a:r>
            <a:endParaRPr lang="nl-NL" sz="2900" b="1" dirty="0" smtClean="0">
              <a:solidFill>
                <a:srgbClr val="0000FF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rgbClr val="1F497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2988" y="333375"/>
            <a:ext cx="7058025" cy="15113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sz="4900" b="1" dirty="0" smtClean="0">
                <a:solidFill>
                  <a:srgbClr val="1F497D"/>
                </a:solidFill>
              </a:rPr>
              <a:t>Senioren </a:t>
            </a:r>
            <a:r>
              <a:rPr lang="nl-NL" sz="4900" b="1" dirty="0">
                <a:solidFill>
                  <a:srgbClr val="1F497D"/>
                </a:solidFill>
              </a:rPr>
              <a:t>FIT-regeling STIVU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96944" cy="4176464"/>
          </a:xfrm>
          <a:gradFill flip="none">
            <a:gsLst>
              <a:gs pos="0">
                <a:srgbClr val="3366F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endParaRPr lang="nl-NL" sz="5100" b="1" dirty="0" smtClean="0">
              <a:solidFill>
                <a:schemeClr val="accent1"/>
              </a:solidFill>
              <a:latin typeface="+mj-lt"/>
            </a:endParaRPr>
          </a:p>
          <a:p>
            <a:pPr algn="ctr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nl-NL" sz="2000" b="1" dirty="0" smtClean="0">
                <a:solidFill>
                  <a:schemeClr val="accent1"/>
                </a:solidFill>
                <a:latin typeface="+mj-lt"/>
              </a:rPr>
              <a:t>Vanaf twee jaar voor de pensioendatum: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defRPr/>
            </a:pPr>
            <a:endParaRPr lang="nl-NL" sz="2000" b="1" dirty="0" smtClean="0">
              <a:solidFill>
                <a:schemeClr val="accent1"/>
              </a:solidFill>
              <a:latin typeface="+mj-lt"/>
            </a:endParaRPr>
          </a:p>
          <a:p>
            <a:pPr marL="1143000" lvl="1" indent="-685800" fontAlgn="auto">
              <a:lnSpc>
                <a:spcPct val="12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q"/>
              <a:defRPr/>
            </a:pPr>
            <a:r>
              <a:rPr lang="nl-NL" sz="2000" b="1" dirty="0">
                <a:solidFill>
                  <a:schemeClr val="accent1"/>
                </a:solidFill>
                <a:latin typeface="+mj-lt"/>
              </a:rPr>
              <a:t>k</a:t>
            </a:r>
            <a:r>
              <a:rPr lang="nl-NL" sz="2000" b="1" dirty="0" smtClean="0">
                <a:solidFill>
                  <a:schemeClr val="accent1"/>
                </a:solidFill>
                <a:latin typeface="+mj-lt"/>
              </a:rPr>
              <a:t>orter werken </a:t>
            </a:r>
          </a:p>
          <a:p>
            <a:pPr marL="1143000" lvl="1" indent="-685800" fontAlgn="auto">
              <a:lnSpc>
                <a:spcPct val="12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q"/>
              <a:defRPr/>
            </a:pPr>
            <a:r>
              <a:rPr lang="nl-NL" sz="2000" b="1" dirty="0">
                <a:solidFill>
                  <a:schemeClr val="accent1"/>
                </a:solidFill>
                <a:latin typeface="+mj-lt"/>
              </a:rPr>
              <a:t>m</a:t>
            </a:r>
            <a:r>
              <a:rPr lang="nl-NL" sz="2000" b="1" dirty="0" smtClean="0">
                <a:solidFill>
                  <a:schemeClr val="accent1"/>
                </a:solidFill>
                <a:latin typeface="+mj-lt"/>
              </a:rPr>
              <a:t>et behoud groot deel salaris</a:t>
            </a:r>
          </a:p>
          <a:p>
            <a:pPr marL="1143000" lvl="1" indent="-685800" fontAlgn="auto">
              <a:lnSpc>
                <a:spcPct val="12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q"/>
              <a:defRPr/>
            </a:pPr>
            <a:r>
              <a:rPr lang="nl-NL" sz="2000" b="1" dirty="0">
                <a:solidFill>
                  <a:schemeClr val="accent1"/>
                </a:solidFill>
                <a:latin typeface="+mj-lt"/>
              </a:rPr>
              <a:t>z</a:t>
            </a:r>
            <a:r>
              <a:rPr lang="nl-NL" sz="2000" b="1" dirty="0" smtClean="0">
                <a:solidFill>
                  <a:schemeClr val="accent1"/>
                </a:solidFill>
              </a:rPr>
              <a:t>o</a:t>
            </a:r>
            <a:r>
              <a:rPr lang="nl-NL" sz="2000" b="1" dirty="0" smtClean="0">
                <a:solidFill>
                  <a:schemeClr val="accent1"/>
                </a:solidFill>
                <a:latin typeface="+mj-lt"/>
              </a:rPr>
              <a:t>nder gevaar voor verdere pensioenopbouw</a:t>
            </a:r>
            <a:endParaRPr lang="nl-NL" sz="2000" dirty="0">
              <a:solidFill>
                <a:schemeClr val="tx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  <a:cs typeface="+mj-cs"/>
              </a:rPr>
              <a:t>Lijst van bij STIVU aangesloten  bedrijven</a:t>
            </a:r>
            <a:endParaRPr lang="nl-NL" dirty="0">
              <a:ea typeface="+mj-ea"/>
              <a:cs typeface="+mj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9" y="1772816"/>
            <a:ext cx="8534722" cy="4680520"/>
          </a:xfrm>
          <a:solidFill>
            <a:schemeClr val="accent3">
              <a:lumMod val="60000"/>
              <a:lumOff val="40000"/>
            </a:schemeClr>
          </a:solidFill>
        </p:spPr>
        <p:txBody>
          <a:bodyPr numCol="4" spcCol="684000" rtlCol="0">
            <a:noAutofit/>
          </a:bodyPr>
          <a:lstStyle/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Amstelveem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Borax Rotterdam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Brandsma Vorkheftrucks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Broekman Car Handling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CERES Amsterdam Marine Terminals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Ertsoverslagbedrijf Europoort 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Europe Combined Terminals 		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European Bulk </a:t>
            </a:r>
            <a:r>
              <a:rPr lang="en-US" sz="1100" dirty="0" smtClean="0">
                <a:solidFill>
                  <a:srgbClr val="000090"/>
                </a:solidFill>
              </a:rPr>
              <a:t>Services (E.B.S</a:t>
            </a:r>
            <a:r>
              <a:rPr lang="en-US" sz="1100" dirty="0">
                <a:solidFill>
                  <a:srgbClr val="000090"/>
                </a:solidFill>
              </a:rPr>
              <a:t>.)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Europees Massagoed Overslagbedrijf (EMO</a:t>
            </a:r>
            <a:r>
              <a:rPr lang="nl-NL" sz="1100" dirty="0" smtClean="0">
                <a:solidFill>
                  <a:srgbClr val="000090"/>
                </a:solidFill>
              </a:rPr>
              <a:t>)</a:t>
            </a:r>
          </a:p>
          <a:p>
            <a:pPr marL="0" indent="0">
              <a:buNone/>
            </a:pPr>
            <a:endParaRPr lang="nl-NL" sz="1100" dirty="0" smtClean="0">
              <a:solidFill>
                <a:srgbClr val="00009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1100" dirty="0" smtClean="0">
                <a:solidFill>
                  <a:srgbClr val="000090"/>
                </a:solidFill>
              </a:rPr>
              <a:t>Fr</a:t>
            </a:r>
            <a:r>
              <a:rPr lang="en-US" sz="1100" dirty="0">
                <a:solidFill>
                  <a:srgbClr val="000090"/>
                </a:solidFill>
              </a:rPr>
              <a:t>. Meyer´s Sohn (GmbH &amp; </a:t>
            </a:r>
            <a:endParaRPr lang="en-US" sz="1100" dirty="0" smtClean="0">
              <a:solidFill>
                <a:srgbClr val="00009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nl-NL" sz="1100" dirty="0" err="1" smtClean="0">
                <a:solidFill>
                  <a:srgbClr val="000090"/>
                </a:solidFill>
              </a:rPr>
              <a:t>Gunco</a:t>
            </a:r>
            <a:r>
              <a:rPr lang="nl-NL" sz="1100" dirty="0" smtClean="0">
                <a:solidFill>
                  <a:srgbClr val="000090"/>
                </a:solidFill>
              </a:rPr>
              <a:t> 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H. Schutter Jzn. Amsterdam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H. Schutter Jzn. Rotterdam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Rietlanden Havenservice </a:t>
            </a:r>
          </a:p>
          <a:p>
            <a:pPr marL="0" indent="0">
              <a:spcBef>
                <a:spcPts val="1900"/>
              </a:spcBef>
              <a:buNone/>
            </a:pPr>
            <a:r>
              <a:rPr lang="nl-NL" sz="1100" dirty="0">
                <a:solidFill>
                  <a:srgbClr val="000090"/>
                </a:solidFill>
              </a:rPr>
              <a:t>Rozenburg Havenservice </a:t>
            </a:r>
          </a:p>
          <a:p>
            <a:pPr marL="0" indent="0">
              <a:spcBef>
                <a:spcPts val="1900"/>
              </a:spcBef>
              <a:buNone/>
            </a:pPr>
            <a:r>
              <a:rPr lang="nl-NL" sz="1100" dirty="0">
                <a:solidFill>
                  <a:srgbClr val="000090"/>
                </a:solidFill>
              </a:rPr>
              <a:t>Internationale Controle Maatschappij (ICM) </a:t>
            </a:r>
          </a:p>
          <a:p>
            <a:pPr marL="0" indent="0">
              <a:spcBef>
                <a:spcPts val="1900"/>
              </a:spcBef>
              <a:buNone/>
            </a:pPr>
            <a:r>
              <a:rPr lang="en-US" sz="1100" dirty="0">
                <a:solidFill>
                  <a:srgbClr val="000090"/>
                </a:solidFill>
              </a:rPr>
              <a:t>Cargill 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spcBef>
                <a:spcPts val="1900"/>
              </a:spcBef>
              <a:buNone/>
            </a:pPr>
            <a:r>
              <a:rPr lang="nl-NL" sz="1100" dirty="0">
                <a:solidFill>
                  <a:srgbClr val="000090"/>
                </a:solidFill>
              </a:rPr>
              <a:t>ITS Caleb Brett Nederland Intertek Nederland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J.C. Meijers. 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Kruthoffer &amp; Doll  Krudo 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Lehnkering Logistics Nederland 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Norfolk Line / DFDS Seaways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Overslagbedrijf Bulk Amsterdam 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P&amp;O North Sea Ferries 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Peterson Amsterdam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Peterson´s Havenbedrijf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SGS Nederland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Stena Line Stevedoring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Van Uden Stevedoring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Ter Haak Stuwadoors</a:t>
            </a:r>
          </a:p>
          <a:p>
            <a:pPr marL="0" indent="0">
              <a:buNone/>
            </a:pPr>
            <a:endParaRPr lang="nl-NL" sz="11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 err="1" smtClean="0">
                <a:solidFill>
                  <a:srgbClr val="000090"/>
                </a:solidFill>
              </a:rPr>
              <a:t>Gondrand</a:t>
            </a:r>
            <a:r>
              <a:rPr lang="nl-NL" sz="1100" dirty="0" smtClean="0">
                <a:solidFill>
                  <a:srgbClr val="000090"/>
                </a:solidFill>
              </a:rPr>
              <a:t> </a:t>
            </a:r>
            <a:r>
              <a:rPr lang="nl-NL" sz="1100" dirty="0">
                <a:solidFill>
                  <a:srgbClr val="000090"/>
                </a:solidFill>
              </a:rPr>
              <a:t>Traffic.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Verenigd Cargadoorskantoor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Vorkheftruckbedrijf Vano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Uniport </a:t>
            </a: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Amsterdam Multipurpose Terminal </a:t>
            </a:r>
            <a:endParaRPr lang="nl-NL" sz="11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 smtClean="0">
                <a:solidFill>
                  <a:srgbClr val="000090"/>
                </a:solidFill>
              </a:rPr>
              <a:t>USA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nl-NL" sz="1100" dirty="0">
                <a:solidFill>
                  <a:srgbClr val="000090"/>
                </a:solidFill>
              </a:rPr>
              <a:t>Rotterdam Car Terminal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RST Rotterdam Seaport Terminals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90"/>
                </a:solidFill>
              </a:rPr>
              <a:t>Henry Bath</a:t>
            </a:r>
            <a:endParaRPr lang="nl-NL" sz="1100" dirty="0">
              <a:solidFill>
                <a:srgbClr val="000090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  <a:cs typeface="+mj-cs"/>
              </a:rPr>
              <a:t>Meer informatie over de FIT-Regeling?</a:t>
            </a:r>
            <a:endParaRPr lang="nl-NL" dirty="0">
              <a:ea typeface="+mj-ea"/>
              <a:cs typeface="+mj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722" cy="4680520"/>
          </a:xfrm>
          <a:solidFill>
            <a:schemeClr val="accent3">
              <a:lumMod val="60000"/>
              <a:lumOff val="40000"/>
            </a:schemeClr>
          </a:solidFill>
        </p:spPr>
        <p:txBody>
          <a:bodyPr numCol="1" spcCol="684000" rtlCol="0">
            <a:noAutofit/>
          </a:bodyPr>
          <a:lstStyle/>
          <a:p>
            <a:pPr marL="0" indent="0" algn="ctr">
              <a:buNone/>
            </a:pPr>
            <a:endParaRPr lang="fi-FI" sz="20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nl-NL" sz="1800" dirty="0" smtClean="0">
                <a:solidFill>
                  <a:schemeClr val="accent1"/>
                </a:solidFill>
              </a:rPr>
              <a:t>Ir</a:t>
            </a:r>
            <a:r>
              <a:rPr lang="nl-NL" sz="1800" dirty="0">
                <a:solidFill>
                  <a:schemeClr val="accent1"/>
                </a:solidFill>
              </a:rPr>
              <a:t>. B.C.A. </a:t>
            </a:r>
            <a:r>
              <a:rPr lang="nl-NL" sz="1800" dirty="0" smtClean="0">
                <a:solidFill>
                  <a:schemeClr val="accent1"/>
                </a:solidFill>
              </a:rPr>
              <a:t>Noyen</a:t>
            </a: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/>
                </a:solidFill>
              </a:rPr>
              <a:t>STIVU</a:t>
            </a: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/>
                </a:solidFill>
              </a:rPr>
              <a:t>Postbus 19, 3980 CA BUNNIK</a:t>
            </a:r>
            <a:endParaRPr lang="nl-NL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i-FI" dirty="0" smtClean="0">
                <a:solidFill>
                  <a:schemeClr val="accent1"/>
                </a:solidFill>
              </a:rPr>
              <a:t>030 </a:t>
            </a:r>
            <a:r>
              <a:rPr lang="fi-FI" dirty="0">
                <a:solidFill>
                  <a:schemeClr val="accent1"/>
                </a:solidFill>
              </a:rPr>
              <a:t>24 32 </a:t>
            </a:r>
            <a:r>
              <a:rPr lang="fi-FI" dirty="0" smtClean="0">
                <a:solidFill>
                  <a:schemeClr val="accent1"/>
                </a:solidFill>
              </a:rPr>
              <a:t>466</a:t>
            </a:r>
          </a:p>
          <a:p>
            <a:pPr marL="0" indent="0" algn="ctr">
              <a:buNone/>
            </a:pPr>
            <a:r>
              <a:rPr lang="fi-FI" dirty="0" smtClean="0">
                <a:solidFill>
                  <a:srgbClr val="990000"/>
                </a:solidFill>
                <a:hlinkClick r:id="rId2"/>
              </a:rPr>
              <a:t>info@bunar.nl</a:t>
            </a:r>
            <a:endParaRPr lang="fi-FI" dirty="0" smtClean="0">
              <a:solidFill>
                <a:srgbClr val="990000"/>
              </a:solidFill>
            </a:endParaRPr>
          </a:p>
          <a:p>
            <a:pPr marL="0" indent="0">
              <a:buNone/>
            </a:pPr>
            <a:endParaRPr lang="fi-FI" sz="1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8824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1"/>
                </a:solidFill>
              </a:rPr>
              <a:t>STIVU FIT is…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700213"/>
            <a:ext cx="8218487" cy="4752975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3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 </a:t>
            </a: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6400" dirty="0" smtClean="0">
                <a:solidFill>
                  <a:srgbClr val="1F497D"/>
                </a:solidFill>
                <a:ea typeface="+mn-ea"/>
                <a:cs typeface="+mn-cs"/>
              </a:rPr>
              <a:t>	</a:t>
            </a:r>
            <a:r>
              <a:rPr lang="nl-NL" sz="9800" b="1" i="1" dirty="0" smtClean="0">
                <a:solidFill>
                  <a:schemeClr val="accent1"/>
                </a:solidFill>
                <a:ea typeface="+mn-ea"/>
                <a:cs typeface="+mn-cs"/>
              </a:rPr>
              <a:t>80</a:t>
            </a:r>
            <a:r>
              <a:rPr lang="nl-NL" sz="9800" b="1" i="1" dirty="0">
                <a:solidFill>
                  <a:schemeClr val="accent1"/>
                </a:solidFill>
                <a:ea typeface="+mn-ea"/>
                <a:cs typeface="+mn-cs"/>
              </a:rPr>
              <a:t>%</a:t>
            </a:r>
            <a:r>
              <a:rPr lang="nl-NL" sz="8600" b="1" i="1" dirty="0">
                <a:solidFill>
                  <a:schemeClr val="accent1"/>
                </a:solidFill>
                <a:ea typeface="+mn-ea"/>
                <a:cs typeface="+mn-cs"/>
              </a:rPr>
              <a:t> </a:t>
            </a:r>
            <a:r>
              <a:rPr lang="nl-NL" sz="7400" b="1" i="1" dirty="0">
                <a:solidFill>
                  <a:schemeClr val="accent1"/>
                </a:solidFill>
                <a:ea typeface="+mn-ea"/>
                <a:cs typeface="+mn-cs"/>
              </a:rPr>
              <a:t>van de normale </a:t>
            </a:r>
            <a:r>
              <a:rPr lang="nl-NL" sz="7400" b="1" i="1" dirty="0" smtClean="0">
                <a:solidFill>
                  <a:schemeClr val="accent1"/>
                </a:solidFill>
                <a:ea typeface="+mn-ea"/>
                <a:cs typeface="+mn-cs"/>
              </a:rPr>
              <a:t>werkweek *</a:t>
            </a:r>
            <a:r>
              <a:rPr lang="nl-NL" sz="8600" dirty="0">
                <a:solidFill>
                  <a:schemeClr val="accent1"/>
                </a:solidFill>
                <a:ea typeface="+mn-ea"/>
                <a:cs typeface="+mn-cs"/>
              </a:rPr>
              <a:t> </a:t>
            </a:r>
            <a:endParaRPr lang="nl-NL" sz="8600" dirty="0" smtClean="0">
              <a:solidFill>
                <a:schemeClr val="accent1"/>
              </a:solidFill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8600" dirty="0" smtClean="0">
                <a:solidFill>
                  <a:schemeClr val="accent1"/>
                </a:solidFill>
                <a:ea typeface="+mn-ea"/>
                <a:cs typeface="+mn-cs"/>
              </a:rPr>
              <a:t>	</a:t>
            </a:r>
            <a:r>
              <a:rPr lang="nl-NL" sz="9800" b="1" i="1" dirty="0" smtClean="0">
                <a:solidFill>
                  <a:schemeClr val="accent1"/>
                </a:solidFill>
                <a:ea typeface="+mn-ea"/>
                <a:cs typeface="+mn-cs"/>
              </a:rPr>
              <a:t>90</a:t>
            </a:r>
            <a:r>
              <a:rPr lang="nl-NL" sz="9800" b="1" i="1" dirty="0">
                <a:solidFill>
                  <a:schemeClr val="accent1"/>
                </a:solidFill>
                <a:ea typeface="+mn-ea"/>
                <a:cs typeface="+mn-cs"/>
              </a:rPr>
              <a:t>%</a:t>
            </a:r>
            <a:r>
              <a:rPr lang="nl-NL" sz="8600" b="1" i="1" dirty="0">
                <a:solidFill>
                  <a:schemeClr val="accent1"/>
                </a:solidFill>
                <a:ea typeface="+mn-ea"/>
                <a:cs typeface="+mn-cs"/>
              </a:rPr>
              <a:t> </a:t>
            </a:r>
            <a:r>
              <a:rPr lang="nl-NL" sz="7400" b="1" i="1" dirty="0">
                <a:solidFill>
                  <a:schemeClr val="accent1"/>
                </a:solidFill>
                <a:ea typeface="+mn-ea"/>
                <a:cs typeface="+mn-cs"/>
              </a:rPr>
              <a:t>van het </a:t>
            </a:r>
            <a:r>
              <a:rPr lang="nl-NL" sz="7400" b="1" i="1" dirty="0" smtClean="0">
                <a:solidFill>
                  <a:schemeClr val="accent1"/>
                </a:solidFill>
                <a:ea typeface="+mn-ea"/>
                <a:cs typeface="+mn-cs"/>
              </a:rPr>
              <a:t>schemamaandsalaris *</a:t>
            </a:r>
            <a:r>
              <a:rPr lang="nl-NL" sz="7400" dirty="0">
                <a:solidFill>
                  <a:schemeClr val="accent1"/>
                </a:solidFill>
                <a:ea typeface="+mn-ea"/>
                <a:cs typeface="+mn-cs"/>
              </a:rPr>
              <a:t> </a:t>
            </a:r>
            <a:endParaRPr lang="nl-NL" sz="7400" dirty="0" smtClean="0">
              <a:solidFill>
                <a:schemeClr val="accent1"/>
              </a:solidFill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9800" b="1" i="1" dirty="0" smtClean="0">
                <a:solidFill>
                  <a:schemeClr val="accent1"/>
                </a:solidFill>
                <a:ea typeface="+mn-ea"/>
                <a:cs typeface="+mn-cs"/>
              </a:rPr>
              <a:t>100%</a:t>
            </a:r>
            <a:r>
              <a:rPr lang="nl-NL" sz="8600" b="1" i="1" dirty="0" smtClean="0">
                <a:solidFill>
                  <a:schemeClr val="accent1"/>
                </a:solidFill>
                <a:ea typeface="+mn-ea"/>
                <a:cs typeface="+mn-cs"/>
              </a:rPr>
              <a:t> </a:t>
            </a:r>
            <a:r>
              <a:rPr lang="nl-NL" sz="7400" b="1" i="1" dirty="0" smtClean="0">
                <a:solidFill>
                  <a:schemeClr val="accent1"/>
                </a:solidFill>
                <a:ea typeface="+mn-ea"/>
                <a:cs typeface="+mn-cs"/>
              </a:rPr>
              <a:t>voortzetting van de pensioenopbouw</a:t>
            </a:r>
            <a:endParaRPr lang="nl-NL" sz="7400" b="1" dirty="0">
              <a:solidFill>
                <a:schemeClr val="accent1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5500" dirty="0">
                <a:solidFill>
                  <a:schemeClr val="accent1"/>
                </a:solidFill>
                <a:ea typeface="+mn-ea"/>
                <a:cs typeface="+mn-cs"/>
              </a:rPr>
              <a:t> </a:t>
            </a:r>
            <a:r>
              <a:rPr lang="nl-NL" sz="5500" b="1" i="1" dirty="0">
                <a:solidFill>
                  <a:schemeClr val="accent1"/>
                </a:solidFill>
                <a:ea typeface="+mn-ea"/>
                <a:cs typeface="+mn-cs"/>
              </a:rPr>
              <a:t>* </a:t>
            </a:r>
            <a:r>
              <a:rPr lang="nl-NL" sz="5500" i="1" dirty="0">
                <a:solidFill>
                  <a:schemeClr val="accent1"/>
                </a:solidFill>
                <a:ea typeface="+mn-ea"/>
                <a:cs typeface="+mn-cs"/>
              </a:rPr>
              <a:t>Voor andere </a:t>
            </a:r>
            <a:r>
              <a:rPr lang="nl-NL" sz="5500" i="1" dirty="0" smtClean="0">
                <a:solidFill>
                  <a:schemeClr val="accent1"/>
                </a:solidFill>
                <a:ea typeface="+mn-ea"/>
                <a:cs typeface="+mn-cs"/>
              </a:rPr>
              <a:t>percentages dan 80</a:t>
            </a:r>
            <a:r>
              <a:rPr lang="nl-NL" sz="5500" i="1" dirty="0">
                <a:solidFill>
                  <a:schemeClr val="accent1"/>
                </a:solidFill>
                <a:ea typeface="+mn-ea"/>
                <a:cs typeface="+mn-cs"/>
              </a:rPr>
              <a:t>/90/100 dient </a:t>
            </a:r>
            <a:r>
              <a:rPr lang="nl-NL" sz="5500" i="1" dirty="0" smtClean="0">
                <a:solidFill>
                  <a:schemeClr val="accent1"/>
                </a:solidFill>
                <a:ea typeface="+mn-ea"/>
                <a:cs typeface="+mn-cs"/>
              </a:rPr>
              <a:t>uw bedrijf vooraf </a:t>
            </a:r>
            <a:r>
              <a:rPr lang="nl-NL" sz="5500" i="1" dirty="0">
                <a:solidFill>
                  <a:schemeClr val="accent1"/>
                </a:solidFill>
                <a:ea typeface="+mn-ea"/>
                <a:cs typeface="+mn-cs"/>
              </a:rPr>
              <a:t>contact op </a:t>
            </a:r>
            <a:r>
              <a:rPr lang="nl-NL" sz="5500" i="1" dirty="0" smtClean="0">
                <a:solidFill>
                  <a:schemeClr val="accent1"/>
                </a:solidFill>
                <a:ea typeface="+mn-ea"/>
                <a:cs typeface="+mn-cs"/>
              </a:rPr>
              <a:t>te nemen met </a:t>
            </a:r>
            <a:r>
              <a:rPr lang="nl-NL" sz="5500" i="1" dirty="0">
                <a:solidFill>
                  <a:schemeClr val="accent1"/>
                </a:solidFill>
                <a:ea typeface="+mn-ea"/>
                <a:cs typeface="+mn-cs"/>
              </a:rPr>
              <a:t>STIVU.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5500" b="1" dirty="0" smtClean="0">
              <a:solidFill>
                <a:schemeClr val="tx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5500" b="1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De medewerker kan 2 jaar voor zijn pensioendatum deelnemen aan de FIT-Regeling.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5500" b="1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Voor elke deelnemer krijgt uw bedrijf een bijdrage van STIVU. Deze bijdrage kan in 2 jaar tijd oplopen tot 14.000 euro.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Tx/>
              <a:buChar char="•"/>
              <a:defRPr/>
            </a:pPr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accent1"/>
                </a:solidFill>
              </a:rPr>
              <a:t>Voor welke </a:t>
            </a:r>
            <a:r>
              <a:rPr lang="nl-NL" dirty="0" smtClean="0">
                <a:solidFill>
                  <a:schemeClr val="accent1"/>
                </a:solidFill>
              </a:rPr>
              <a:t>BEDRIJVEN?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3238"/>
            <a:ext cx="8401050" cy="4352925"/>
          </a:xfrm>
          <a:gradFill flip="none" rotWithShape="1">
            <a:gsLst>
              <a:gs pos="0">
                <a:srgbClr val="3366FF">
                  <a:alpha val="57000"/>
                </a:srgbClr>
              </a:gs>
              <a:gs pos="100000">
                <a:srgbClr val="FFFFFF">
                  <a:alpha val="57000"/>
                </a:srgbClr>
              </a:gs>
            </a:gsLst>
            <a:lin ang="0" scaled="1"/>
            <a:tileRect/>
          </a:gradFill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2300" b="1" dirty="0" smtClean="0">
              <a:solidFill>
                <a:schemeClr val="tx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300" b="1" dirty="0" smtClean="0">
                <a:solidFill>
                  <a:srgbClr val="53576D"/>
                </a:solidFill>
                <a:ea typeface="+mn-ea"/>
                <a:cs typeface="+mn-cs"/>
              </a:rPr>
              <a:t>De FIT-Regeling is </a:t>
            </a:r>
            <a:r>
              <a:rPr lang="nl-NL" sz="2300" b="1" dirty="0">
                <a:solidFill>
                  <a:srgbClr val="53576D"/>
                </a:solidFill>
                <a:ea typeface="+mn-ea"/>
                <a:cs typeface="+mn-cs"/>
              </a:rPr>
              <a:t>v</a:t>
            </a:r>
            <a:r>
              <a:rPr lang="nl-NL" sz="2300" b="1" dirty="0" smtClean="0">
                <a:solidFill>
                  <a:srgbClr val="53576D"/>
                </a:solidFill>
                <a:ea typeface="+mn-ea"/>
                <a:cs typeface="+mn-cs"/>
              </a:rPr>
              <a:t>oor alle </a:t>
            </a:r>
            <a:r>
              <a:rPr lang="nl-NL" sz="2300" b="1" dirty="0">
                <a:solidFill>
                  <a:srgbClr val="53576D"/>
                </a:solidFill>
                <a:ea typeface="+mn-ea"/>
                <a:cs typeface="+mn-cs"/>
              </a:rPr>
              <a:t>havenbedrijven die zijn aangesloten bij </a:t>
            </a:r>
            <a:r>
              <a:rPr lang="nl-NL" sz="2300" b="1" dirty="0" smtClean="0">
                <a:solidFill>
                  <a:srgbClr val="53576D"/>
                </a:solidFill>
                <a:ea typeface="+mn-ea"/>
                <a:cs typeface="+mn-cs"/>
              </a:rPr>
              <a:t>STIVU, Stichting </a:t>
            </a:r>
            <a:r>
              <a:rPr lang="nl-NL" sz="2300" b="1" dirty="0">
                <a:solidFill>
                  <a:srgbClr val="53576D"/>
                </a:solidFill>
                <a:ea typeface="+mn-ea"/>
                <a:cs typeface="+mn-cs"/>
              </a:rPr>
              <a:t>Vervroegde Uittreding Zeehavens 42-</a:t>
            </a:r>
            <a:r>
              <a:rPr lang="nl-NL" sz="2300" b="1" dirty="0" smtClean="0">
                <a:solidFill>
                  <a:srgbClr val="53576D"/>
                </a:solidFill>
                <a:ea typeface="+mn-ea"/>
                <a:cs typeface="+mn-cs"/>
              </a:rPr>
              <a:t>49. </a:t>
            </a:r>
          </a:p>
          <a:p>
            <a:pPr marL="806450" lvl="2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1800" dirty="0" smtClean="0">
                <a:solidFill>
                  <a:srgbClr val="53576D"/>
                </a:solidFill>
                <a:ea typeface="+mn-ea"/>
              </a:rPr>
              <a:t>Deze bedrijven hebben meebetaald </a:t>
            </a:r>
            <a:r>
              <a:rPr lang="nl-NL" sz="1800" dirty="0">
                <a:solidFill>
                  <a:srgbClr val="53576D"/>
                </a:solidFill>
                <a:ea typeface="+mn-ea"/>
              </a:rPr>
              <a:t>aan de voormalige vervroegde-uittredingsregeling van STIVU. Die </a:t>
            </a:r>
            <a:r>
              <a:rPr lang="nl-NL" sz="1800" dirty="0" smtClean="0">
                <a:solidFill>
                  <a:srgbClr val="53576D"/>
                </a:solidFill>
                <a:ea typeface="+mn-ea"/>
              </a:rPr>
              <a:t>regeling </a:t>
            </a:r>
            <a:r>
              <a:rPr lang="nl-NL" sz="1800" dirty="0">
                <a:solidFill>
                  <a:srgbClr val="53576D"/>
                </a:solidFill>
                <a:ea typeface="+mn-ea"/>
              </a:rPr>
              <a:t>loopt in 2014 ten einde. </a:t>
            </a:r>
            <a:endParaRPr lang="nl-NL" sz="1800" dirty="0" smtClean="0">
              <a:solidFill>
                <a:srgbClr val="53576D"/>
              </a:solidFill>
              <a:ea typeface="+mn-ea"/>
            </a:endParaRPr>
          </a:p>
          <a:p>
            <a:pPr marL="806450" lvl="2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1800" dirty="0" smtClean="0">
                <a:solidFill>
                  <a:srgbClr val="53576D"/>
                </a:solidFill>
                <a:ea typeface="+mn-ea"/>
              </a:rPr>
              <a:t>Van </a:t>
            </a:r>
            <a:r>
              <a:rPr lang="nl-NL" sz="1800" dirty="0">
                <a:solidFill>
                  <a:srgbClr val="53576D"/>
                </a:solidFill>
                <a:ea typeface="+mn-ea"/>
              </a:rPr>
              <a:t>het overblijvende kapitaal wordt nu de FIT-regeling gefinancierd.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300" dirty="0" smtClean="0">
                <a:solidFill>
                  <a:srgbClr val="53576D"/>
                </a:solidFill>
                <a:ea typeface="+mn-ea"/>
                <a:cs typeface="+mn-cs"/>
              </a:rPr>
              <a:t>Deelnemende </a:t>
            </a:r>
            <a:r>
              <a:rPr lang="nl-NL" sz="2300" dirty="0">
                <a:solidFill>
                  <a:srgbClr val="53576D"/>
                </a:solidFill>
                <a:ea typeface="+mn-ea"/>
                <a:cs typeface="+mn-cs"/>
              </a:rPr>
              <a:t>bedrijven moeten voldoen aan de vereisten in het </a:t>
            </a:r>
            <a:r>
              <a:rPr lang="nl-NL" sz="2300" dirty="0" smtClean="0">
                <a:solidFill>
                  <a:srgbClr val="53576D"/>
                </a:solidFill>
                <a:ea typeface="+mn-ea"/>
                <a:cs typeface="+mn-cs"/>
              </a:rPr>
              <a:t>Reglement. 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300" dirty="0" smtClean="0">
                <a:solidFill>
                  <a:srgbClr val="53576D"/>
                </a:solidFill>
                <a:ea typeface="+mn-ea"/>
                <a:cs typeface="+mn-cs"/>
              </a:rPr>
              <a:t>Belangrijkste vereiste is dat er bij </a:t>
            </a:r>
            <a:r>
              <a:rPr lang="nl-NL" sz="2300" b="1" dirty="0" smtClean="0">
                <a:solidFill>
                  <a:srgbClr val="53576D"/>
                </a:solidFill>
                <a:ea typeface="+mn-ea"/>
                <a:cs typeface="+mn-cs"/>
              </a:rPr>
              <a:t>CAO</a:t>
            </a:r>
            <a:r>
              <a:rPr lang="nl-NL" sz="2300" dirty="0" smtClean="0">
                <a:solidFill>
                  <a:srgbClr val="53576D"/>
                </a:solidFill>
                <a:ea typeface="+mn-ea"/>
                <a:cs typeface="+mn-cs"/>
              </a:rPr>
              <a:t> afspraken </a:t>
            </a:r>
            <a:r>
              <a:rPr lang="nl-NL" sz="2300" dirty="0">
                <a:solidFill>
                  <a:srgbClr val="53576D"/>
                </a:solidFill>
                <a:ea typeface="+mn-ea"/>
                <a:cs typeface="+mn-cs"/>
              </a:rPr>
              <a:t>moeten zijn </a:t>
            </a:r>
            <a:r>
              <a:rPr lang="nl-NL" sz="2300" dirty="0" smtClean="0">
                <a:solidFill>
                  <a:srgbClr val="53576D"/>
                </a:solidFill>
                <a:ea typeface="+mn-ea"/>
                <a:cs typeface="+mn-cs"/>
              </a:rPr>
              <a:t>gemaakt over </a:t>
            </a:r>
            <a:r>
              <a:rPr lang="nl-NL" sz="2300" dirty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sz="2300" b="1" dirty="0">
                <a:solidFill>
                  <a:srgbClr val="53576D"/>
                </a:solidFill>
                <a:ea typeface="+mn-ea"/>
                <a:cs typeface="+mn-cs"/>
              </a:rPr>
              <a:t>Senioren FIT-Regeling </a:t>
            </a:r>
            <a:r>
              <a:rPr lang="nl-NL" sz="2300" b="1" dirty="0" smtClean="0">
                <a:solidFill>
                  <a:srgbClr val="53576D"/>
                </a:solidFill>
                <a:ea typeface="+mn-ea"/>
                <a:cs typeface="+mn-cs"/>
              </a:rPr>
              <a:t>STIVU</a:t>
            </a:r>
            <a:r>
              <a:rPr lang="nl-NL" sz="2300" dirty="0" smtClean="0">
                <a:solidFill>
                  <a:srgbClr val="53576D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endParaRPr lang="nl-NL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accent1"/>
                </a:solidFill>
              </a:rPr>
              <a:t>Voor welke </a:t>
            </a:r>
            <a:r>
              <a:rPr lang="nl-NL" dirty="0" smtClean="0">
                <a:solidFill>
                  <a:schemeClr val="accent1"/>
                </a:solidFill>
              </a:rPr>
              <a:t>MEDEWERKERS?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1" y="1772816"/>
            <a:ext cx="8606730" cy="4608512"/>
          </a:xfrm>
          <a:gradFill flip="none" rotWithShape="1">
            <a:gsLst>
              <a:gs pos="0">
                <a:srgbClr val="3366FF">
                  <a:alpha val="63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2600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FIT-regeling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is bestemd voor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OPERATIONELE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collega’s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van 60 jaar en ouder, geboren in de periode van ‘50 tot en met </a:t>
            </a:r>
            <a:r>
              <a:rPr lang="fr-FR" b="1" dirty="0" smtClean="0">
                <a:solidFill>
                  <a:srgbClr val="53576D"/>
                </a:solidFill>
                <a:ea typeface="+mn-ea"/>
                <a:cs typeface="+mn-cs"/>
              </a:rPr>
              <a:t>’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59.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FIT is ook toegankelijk voor: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u"/>
              <a:defRPr/>
            </a:pPr>
            <a:r>
              <a:rPr lang="nl-NL" sz="2400" b="1" dirty="0" smtClean="0">
                <a:solidFill>
                  <a:srgbClr val="53576D"/>
                </a:solidFill>
                <a:ea typeface="+mn-ea"/>
              </a:rPr>
              <a:t>Kantoormedewerkers</a:t>
            </a:r>
            <a:r>
              <a:rPr lang="nl-NL" sz="2400" dirty="0" smtClean="0">
                <a:solidFill>
                  <a:srgbClr val="53576D"/>
                </a:solidFill>
                <a:ea typeface="+mn-ea"/>
              </a:rPr>
              <a:t>, die vroeger een operationele functie hadden</a:t>
            </a:r>
          </a:p>
          <a:p>
            <a:pPr lvl="1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u"/>
              <a:defRPr/>
            </a:pPr>
            <a:r>
              <a:rPr lang="nl-NL" sz="2400" b="1" dirty="0" smtClean="0">
                <a:solidFill>
                  <a:srgbClr val="53576D"/>
                </a:solidFill>
                <a:ea typeface="+mn-ea"/>
              </a:rPr>
              <a:t>Gedeeltelijk arbeidsongeschikte medewerkers</a:t>
            </a:r>
            <a:endParaRPr lang="nl-NL" sz="2400" i="1" dirty="0" smtClean="0">
              <a:solidFill>
                <a:srgbClr val="53576D"/>
              </a:solidFill>
              <a:ea typeface="+mn-ea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rgbClr val="990000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2100" dirty="0">
              <a:solidFill>
                <a:srgbClr val="990000"/>
              </a:solidFill>
              <a:ea typeface="+mn-ea"/>
              <a:cs typeface="+mn-cs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>
                <a:solidFill>
                  <a:srgbClr val="990000"/>
                </a:solidFill>
              </a:rPr>
              <a:t>I. </a:t>
            </a:r>
            <a:r>
              <a:rPr lang="nl-NL" dirty="0" smtClean="0">
                <a:solidFill>
                  <a:srgbClr val="990000"/>
                </a:solidFill>
              </a:rPr>
              <a:t>Operationele werknemers</a:t>
            </a:r>
            <a:br>
              <a:rPr lang="nl-NL" dirty="0" smtClean="0">
                <a:solidFill>
                  <a:srgbClr val="990000"/>
                </a:solidFill>
              </a:rPr>
            </a:br>
            <a:r>
              <a:rPr lang="nl-NL" dirty="0" smtClean="0">
                <a:solidFill>
                  <a:srgbClr val="990000"/>
                </a:solidFill>
              </a:rPr>
              <a:t>in Pensioenregeling A of B</a:t>
            </a:r>
            <a:endParaRPr lang="nl-NL" dirty="0">
              <a:solidFill>
                <a:srgbClr val="99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773238"/>
            <a:ext cx="8362950" cy="4824412"/>
          </a:xfrm>
          <a:gradFill flip="none" rotWithShape="1">
            <a:gsLst>
              <a:gs pos="0">
                <a:srgbClr val="3366FF">
                  <a:alpha val="45000"/>
                </a:srgbClr>
              </a:gs>
              <a:gs pos="100000">
                <a:srgbClr val="FFFFFF">
                  <a:alpha val="45000"/>
                </a:srgb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3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5500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sz="5500" b="1" dirty="0" smtClean="0">
                <a:solidFill>
                  <a:srgbClr val="53576D"/>
                </a:solidFill>
                <a:ea typeface="+mn-ea"/>
                <a:cs typeface="+mn-cs"/>
              </a:rPr>
              <a:t>operationele collega</a:t>
            </a:r>
            <a:r>
              <a:rPr lang="nl-NL" sz="5500" dirty="0" smtClean="0">
                <a:solidFill>
                  <a:srgbClr val="53576D"/>
                </a:solidFill>
                <a:ea typeface="+mn-ea"/>
                <a:cs typeface="+mn-cs"/>
              </a:rPr>
              <a:t> met </a:t>
            </a:r>
            <a:r>
              <a:rPr lang="nl-NL" sz="5500" dirty="0">
                <a:solidFill>
                  <a:srgbClr val="53576D"/>
                </a:solidFill>
                <a:ea typeface="+mn-ea"/>
                <a:cs typeface="+mn-cs"/>
              </a:rPr>
              <a:t>een </a:t>
            </a:r>
            <a:r>
              <a:rPr lang="nl-NL" sz="5500" dirty="0" smtClean="0">
                <a:solidFill>
                  <a:srgbClr val="53576D"/>
                </a:solidFill>
                <a:ea typeface="+mn-ea"/>
                <a:cs typeface="+mn-cs"/>
              </a:rPr>
              <a:t>pensioenregeling A of B is geboren in de periode tussen 1-1- ‘50 en 31-12 -</a:t>
            </a:r>
            <a:r>
              <a:rPr lang="fr-FR" sz="5500" dirty="0" smtClean="0">
                <a:solidFill>
                  <a:srgbClr val="53576D"/>
                </a:solidFill>
                <a:ea typeface="+mn-ea"/>
                <a:cs typeface="+mn-cs"/>
              </a:rPr>
              <a:t>’</a:t>
            </a:r>
            <a:r>
              <a:rPr lang="nl-NL" sz="5500" dirty="0" smtClean="0">
                <a:solidFill>
                  <a:srgbClr val="53576D"/>
                </a:solidFill>
                <a:ea typeface="+mn-ea"/>
                <a:cs typeface="+mn-cs"/>
              </a:rPr>
              <a:t>59 én al voor ‘98 werkzaam in de haven.</a:t>
            </a:r>
            <a:endParaRPr lang="nl-NL" sz="5500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4900" dirty="0" smtClean="0">
                <a:solidFill>
                  <a:srgbClr val="53576D"/>
                </a:solidFill>
                <a:ea typeface="+mn-ea"/>
                <a:cs typeface="+mn-cs"/>
              </a:rPr>
              <a:t>Voor deelname aan de FIT voldoet hij verder aan deze voorwaarden</a:t>
            </a: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: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hij is minimaal </a:t>
            </a:r>
            <a:r>
              <a:rPr lang="nl-NL" sz="4900" b="1" dirty="0">
                <a:solidFill>
                  <a:srgbClr val="53576D"/>
                </a:solidFill>
                <a:ea typeface="+mn-ea"/>
                <a:cs typeface="+mn-cs"/>
              </a:rPr>
              <a:t>60 jaar</a:t>
            </a: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 oud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hij was </a:t>
            </a:r>
            <a:r>
              <a:rPr lang="nl-NL" sz="4900" dirty="0" smtClean="0">
                <a:solidFill>
                  <a:srgbClr val="53576D"/>
                </a:solidFill>
                <a:ea typeface="+mn-ea"/>
                <a:cs typeface="+mn-cs"/>
              </a:rPr>
              <a:t>al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voor </a:t>
            </a:r>
            <a:r>
              <a:rPr lang="nl-NL" sz="4900" b="1" dirty="0">
                <a:solidFill>
                  <a:srgbClr val="53576D"/>
                </a:solidFill>
                <a:ea typeface="+mn-ea"/>
                <a:cs typeface="+mn-cs"/>
              </a:rPr>
              <a:t>1 januari 2012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in dienst</a:t>
            </a:r>
            <a:endParaRPr lang="nl-NL" sz="4900" dirty="0" smtClean="0">
              <a:solidFill>
                <a:srgbClr val="53576D"/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sz="4900" dirty="0" smtClean="0">
                <a:solidFill>
                  <a:srgbClr val="53576D"/>
                </a:solidFill>
                <a:ea typeface="+mn-ea"/>
                <a:cs typeface="+mn-cs"/>
              </a:rPr>
              <a:t>hij </a:t>
            </a: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heeft een </a:t>
            </a:r>
            <a:r>
              <a:rPr lang="nl-NL" sz="4900" dirty="0" smtClean="0">
                <a:solidFill>
                  <a:srgbClr val="53576D"/>
                </a:solidFill>
                <a:ea typeface="+mn-ea"/>
                <a:cs typeface="+mn-cs"/>
              </a:rPr>
              <a:t>contract </a:t>
            </a: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voor </a:t>
            </a:r>
            <a:r>
              <a:rPr lang="nl-NL" sz="4900" b="1" dirty="0">
                <a:solidFill>
                  <a:srgbClr val="53576D"/>
                </a:solidFill>
                <a:ea typeface="+mn-ea"/>
                <a:cs typeface="+mn-cs"/>
              </a:rPr>
              <a:t>onbepaalde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tijd</a:t>
            </a:r>
            <a:endParaRPr lang="nl-NL" sz="4900" b="1" dirty="0">
              <a:solidFill>
                <a:srgbClr val="53576D"/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hij werkt </a:t>
            </a:r>
            <a:r>
              <a:rPr lang="nl-NL" sz="4900" dirty="0" smtClean="0">
                <a:solidFill>
                  <a:srgbClr val="53576D"/>
                </a:solidFill>
                <a:ea typeface="+mn-ea"/>
                <a:cs typeface="+mn-cs"/>
              </a:rPr>
              <a:t>minimaal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10 </a:t>
            </a:r>
            <a:r>
              <a:rPr lang="nl-NL" sz="4900" b="1" dirty="0">
                <a:solidFill>
                  <a:srgbClr val="53576D"/>
                </a:solidFill>
                <a:ea typeface="+mn-ea"/>
                <a:cs typeface="+mn-cs"/>
              </a:rPr>
              <a:t>jaar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aaneengesloten</a:t>
            </a:r>
            <a:r>
              <a:rPr lang="nl-NL" sz="4900" b="1" dirty="0" smtClean="0">
                <a:solidFill>
                  <a:schemeClr val="accent1"/>
                </a:solidFill>
                <a:ea typeface="+mn-ea"/>
                <a:cs typeface="+mn-cs"/>
              </a:rPr>
              <a:t>*</a:t>
            </a:r>
            <a:r>
              <a:rPr lang="nl-NL" sz="4900" dirty="0" smtClean="0">
                <a:solidFill>
                  <a:srgbClr val="53576D"/>
                </a:solidFill>
                <a:ea typeface="+mn-ea"/>
                <a:cs typeface="+mn-cs"/>
              </a:rPr>
              <a:t>; </a:t>
            </a: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en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hij heeft die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10 </a:t>
            </a:r>
            <a:r>
              <a:rPr lang="nl-NL" sz="4900" b="1" dirty="0">
                <a:solidFill>
                  <a:srgbClr val="53576D"/>
                </a:solidFill>
                <a:ea typeface="+mn-ea"/>
                <a:cs typeface="+mn-cs"/>
              </a:rPr>
              <a:t>jaar 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voltijds</a:t>
            </a:r>
            <a:r>
              <a:rPr lang="nl-NL" sz="4900" b="1" dirty="0" smtClean="0">
                <a:solidFill>
                  <a:srgbClr val="990000"/>
                </a:solidFill>
                <a:ea typeface="+mn-ea"/>
                <a:cs typeface="+mn-cs"/>
              </a:rPr>
              <a:t>*</a:t>
            </a:r>
            <a:r>
              <a:rPr lang="nl-NL" sz="4900" b="1" dirty="0" smtClean="0">
                <a:solidFill>
                  <a:srgbClr val="53576D"/>
                </a:solidFill>
                <a:ea typeface="+mn-ea"/>
                <a:cs typeface="+mn-cs"/>
              </a:rPr>
              <a:t> </a:t>
            </a:r>
            <a:r>
              <a:rPr lang="nl-NL" sz="4900" dirty="0">
                <a:solidFill>
                  <a:srgbClr val="53576D"/>
                </a:solidFill>
                <a:ea typeface="+mn-ea"/>
                <a:cs typeface="+mn-cs"/>
              </a:rPr>
              <a:t>gewerkt</a:t>
            </a:r>
            <a:r>
              <a:rPr lang="nl-NL" sz="5500" dirty="0">
                <a:solidFill>
                  <a:srgbClr val="53576D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4900" b="1" dirty="0" smtClean="0">
                <a:solidFill>
                  <a:srgbClr val="990000"/>
                </a:solidFill>
                <a:ea typeface="+mn-ea"/>
                <a:cs typeface="+mn-cs"/>
              </a:rPr>
              <a:t>*</a:t>
            </a:r>
            <a:r>
              <a:rPr lang="nl-NL" sz="4900" dirty="0" smtClean="0">
                <a:solidFill>
                  <a:srgbClr val="990000"/>
                </a:solidFill>
                <a:ea typeface="+mn-ea"/>
                <a:cs typeface="+mn-cs"/>
              </a:rPr>
              <a:t> Tijdens </a:t>
            </a:r>
            <a:r>
              <a:rPr lang="nl-NL" sz="4900" dirty="0">
                <a:solidFill>
                  <a:srgbClr val="990000"/>
                </a:solidFill>
                <a:ea typeface="+mn-ea"/>
                <a:cs typeface="+mn-cs"/>
              </a:rPr>
              <a:t>de kortere FIT-werkweek mag de pensioenopbouw </a:t>
            </a:r>
            <a:r>
              <a:rPr lang="nl-NL" sz="4900" dirty="0" smtClean="0">
                <a:solidFill>
                  <a:srgbClr val="990000"/>
                </a:solidFill>
                <a:ea typeface="+mn-ea"/>
                <a:cs typeface="+mn-cs"/>
              </a:rPr>
              <a:t>alleen </a:t>
            </a:r>
            <a:r>
              <a:rPr lang="nl-NL" sz="4900" dirty="0">
                <a:solidFill>
                  <a:srgbClr val="990000"/>
                </a:solidFill>
                <a:ea typeface="+mn-ea"/>
                <a:cs typeface="+mn-cs"/>
              </a:rPr>
              <a:t>voor 100% </a:t>
            </a:r>
            <a:r>
              <a:rPr lang="nl-NL" sz="4900" dirty="0" smtClean="0">
                <a:solidFill>
                  <a:srgbClr val="990000"/>
                </a:solidFill>
                <a:ea typeface="+mn-ea"/>
                <a:cs typeface="+mn-cs"/>
              </a:rPr>
              <a:t>doorgaan als </a:t>
            </a:r>
            <a:r>
              <a:rPr lang="nl-NL" sz="4900" dirty="0">
                <a:solidFill>
                  <a:srgbClr val="990000"/>
                </a:solidFill>
                <a:ea typeface="+mn-ea"/>
                <a:cs typeface="+mn-cs"/>
              </a:rPr>
              <a:t>de </a:t>
            </a:r>
            <a:r>
              <a:rPr lang="nl-NL" sz="4900" dirty="0" smtClean="0">
                <a:solidFill>
                  <a:srgbClr val="990000"/>
                </a:solidFill>
                <a:ea typeface="+mn-ea"/>
                <a:cs typeface="+mn-cs"/>
              </a:rPr>
              <a:t>deelnemer een </a:t>
            </a:r>
            <a:r>
              <a:rPr lang="nl-NL" sz="4900" i="1" dirty="0">
                <a:solidFill>
                  <a:srgbClr val="990000"/>
                </a:solidFill>
                <a:ea typeface="+mn-ea"/>
                <a:cs typeface="+mn-cs"/>
              </a:rPr>
              <a:t>ononderbroken</a:t>
            </a:r>
            <a:r>
              <a:rPr lang="nl-NL" sz="4900" dirty="0">
                <a:solidFill>
                  <a:srgbClr val="990000"/>
                </a:solidFill>
                <a:ea typeface="+mn-ea"/>
                <a:cs typeface="+mn-cs"/>
              </a:rPr>
              <a:t> en </a:t>
            </a:r>
            <a:r>
              <a:rPr lang="nl-NL" sz="4900" i="1" dirty="0">
                <a:solidFill>
                  <a:srgbClr val="990000"/>
                </a:solidFill>
                <a:ea typeface="+mn-ea"/>
                <a:cs typeface="+mn-cs"/>
              </a:rPr>
              <a:t>voltijds</a:t>
            </a:r>
            <a:r>
              <a:rPr lang="nl-NL" sz="4900" dirty="0">
                <a:solidFill>
                  <a:srgbClr val="990000"/>
                </a:solidFill>
                <a:ea typeface="+mn-ea"/>
                <a:cs typeface="+mn-cs"/>
              </a:rPr>
              <a:t> dienstverband van ten minste </a:t>
            </a:r>
            <a:r>
              <a:rPr lang="nl-NL" sz="4900" dirty="0" smtClean="0">
                <a:solidFill>
                  <a:srgbClr val="990000"/>
                </a:solidFill>
                <a:ea typeface="+mn-ea"/>
                <a:cs typeface="+mn-cs"/>
              </a:rPr>
              <a:t>10 </a:t>
            </a:r>
            <a:r>
              <a:rPr lang="nl-NL" sz="4900" dirty="0">
                <a:solidFill>
                  <a:srgbClr val="990000"/>
                </a:solidFill>
                <a:ea typeface="+mn-ea"/>
                <a:cs typeface="+mn-cs"/>
              </a:rPr>
              <a:t>jaar achter de rug heeft</a:t>
            </a:r>
            <a:r>
              <a:rPr lang="nl-NL" sz="4900" dirty="0">
                <a:solidFill>
                  <a:srgbClr val="000090"/>
                </a:solidFill>
                <a:ea typeface="+mn-ea"/>
                <a:cs typeface="+mn-cs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5500" dirty="0" smtClean="0">
              <a:solidFill>
                <a:schemeClr val="tx2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5500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sz="3200" dirty="0">
                <a:solidFill>
                  <a:schemeClr val="accent1"/>
                </a:solidFill>
              </a:rPr>
              <a:t>II. </a:t>
            </a:r>
            <a:r>
              <a:rPr lang="nl-NL" sz="3200" dirty="0" smtClean="0">
                <a:solidFill>
                  <a:schemeClr val="accent1"/>
                </a:solidFill>
              </a:rPr>
              <a:t>Kantoormedewerkers met een verleden in Pensioenregeling A of B</a:t>
            </a:r>
            <a:endParaRPr lang="nl-NL" sz="32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23850" y="1773238"/>
            <a:ext cx="8218488" cy="4824412"/>
          </a:xfrm>
          <a:gradFill flip="none" rotWithShape="1">
            <a:gsLst>
              <a:gs pos="0">
                <a:srgbClr val="3366FF">
                  <a:alpha val="67000"/>
                </a:srgbClr>
              </a:gs>
              <a:gs pos="100000">
                <a:srgbClr val="FFFFFF">
                  <a:alpha val="67000"/>
                </a:srgb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collega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in een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niet-operationele functie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kan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ook deelnemen aan de FIT, mits hij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in de afgelopen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10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jaar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ooit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een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vaste aanstelling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had in een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operationele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functie. 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 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Verder voldoet hij aan de volgende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voorwaarden: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hij is geboren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in de periode tussen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1 -1-‘50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en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 31-12-‘59</a:t>
            </a:r>
            <a:endParaRPr lang="nl-NL" b="1" dirty="0">
              <a:solidFill>
                <a:srgbClr val="53576D"/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hij is minimaal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60 jaar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oud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hij was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voor 1 januari 2012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al in dienst</a:t>
            </a:r>
            <a:endParaRPr lang="nl-NL" dirty="0">
              <a:solidFill>
                <a:srgbClr val="53576D"/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hij heeft een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contract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voor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onbepaalde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tijd</a:t>
            </a:r>
            <a:endParaRPr lang="nl-NL" b="1" dirty="0">
              <a:solidFill>
                <a:srgbClr val="53576D"/>
              </a:solidFill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hij werkt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minimaal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10 jaar aaneengesloten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;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en</a:t>
            </a:r>
          </a:p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Char char=""/>
              <a:defRPr/>
            </a:pP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hij heeft die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10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jaar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voltijds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gewerkt</a:t>
            </a:r>
            <a:endParaRPr lang="nl-NL" dirty="0">
              <a:solidFill>
                <a:srgbClr val="53576D"/>
              </a:solidFill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 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572500" cy="582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sz="4000" dirty="0">
                <a:solidFill>
                  <a:srgbClr val="1F497D"/>
                </a:solidFill>
              </a:rPr>
              <a:t>Hoe werkt </a:t>
            </a:r>
            <a:r>
              <a:rPr lang="nl-NL" sz="4000" dirty="0" smtClean="0">
                <a:solidFill>
                  <a:srgbClr val="1F497D"/>
                </a:solidFill>
              </a:rPr>
              <a:t>het?</a:t>
            </a:r>
            <a:endParaRPr lang="nl-NL" sz="4000" dirty="0">
              <a:solidFill>
                <a:srgbClr val="1F497D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4320480" cy="64807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400" b="1" dirty="0" smtClean="0">
                <a:solidFill>
                  <a:srgbClr val="FFFFFF"/>
                </a:solidFill>
              </a:rPr>
              <a:t>1</a:t>
            </a:r>
            <a:r>
              <a:rPr lang="nl-NL" sz="2400" b="1" dirty="0" smtClean="0">
                <a:solidFill>
                  <a:schemeClr val="bg1"/>
                </a:solidFill>
              </a:rPr>
              <a:t>.   </a:t>
            </a:r>
            <a:r>
              <a:rPr lang="nl-NL" sz="3200" b="1" dirty="0" smtClean="0">
                <a:solidFill>
                  <a:schemeClr val="bg1"/>
                </a:solidFill>
              </a:rPr>
              <a:t>FIT in CAO</a:t>
            </a:r>
            <a:endParaRPr lang="nl-NL" sz="32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285750" y="1773238"/>
            <a:ext cx="4286250" cy="4968875"/>
          </a:xfr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b="1" dirty="0" smtClean="0">
                <a:solidFill>
                  <a:srgbClr val="53576D"/>
                </a:solidFill>
              </a:rPr>
              <a:t>De Senioren FIT-regeling STIVU </a:t>
            </a:r>
            <a:r>
              <a:rPr lang="nl-NL" sz="2000" b="1" i="1" dirty="0" smtClean="0">
                <a:solidFill>
                  <a:srgbClr val="53576D"/>
                </a:solidFill>
              </a:rPr>
              <a:t>moet</a:t>
            </a:r>
            <a:r>
              <a:rPr lang="nl-NL" sz="2000" b="1" dirty="0" smtClean="0">
                <a:solidFill>
                  <a:srgbClr val="53576D"/>
                </a:solidFill>
              </a:rPr>
              <a:t> zijn opgenomen in de CAO. 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rgbClr val="53576D"/>
                </a:solidFill>
              </a:rPr>
              <a:t>De CAO regelt de condities waaronder uw bedrijf de FIT-regeling aanbiedt.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b="1" dirty="0" smtClean="0">
                <a:solidFill>
                  <a:schemeClr val="accent1"/>
                </a:solidFill>
              </a:rPr>
              <a:t>Geen CAO-afspraak betekent: geen bijdrage van STIVU</a:t>
            </a:r>
            <a:r>
              <a:rPr lang="nl-NL" sz="2000" dirty="0" smtClean="0">
                <a:solidFill>
                  <a:schemeClr val="accent1"/>
                </a:solidFill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endParaRPr lang="nl-NL" sz="2000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dirty="0" smtClean="0">
                <a:solidFill>
                  <a:schemeClr val="accent1"/>
                </a:solidFill>
              </a:rPr>
              <a:t>STIVU toetst wijzigingen t.o.v. </a:t>
            </a:r>
            <a:r>
              <a:rPr lang="nl-NL" sz="2000" dirty="0">
                <a:solidFill>
                  <a:schemeClr val="accent1"/>
                </a:solidFill>
              </a:rPr>
              <a:t>d</a:t>
            </a:r>
            <a:r>
              <a:rPr lang="nl-NL" sz="2000" dirty="0" smtClean="0">
                <a:solidFill>
                  <a:schemeClr val="accent1"/>
                </a:solidFill>
              </a:rPr>
              <a:t>e standaard-FIT (80/90/100). Zij betaalt geen bijdrage als de wijzigingen niet voldoen aan het fiscale toetsingskader.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643438" y="908050"/>
            <a:ext cx="4213225" cy="6492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400" b="1" dirty="0" smtClean="0">
                <a:solidFill>
                  <a:srgbClr val="E46C0A"/>
                </a:solidFill>
              </a:rPr>
              <a:t> </a:t>
            </a:r>
            <a:r>
              <a:rPr lang="nl-NL" sz="2400" b="1" dirty="0" smtClean="0">
                <a:solidFill>
                  <a:srgbClr val="FFFFFF"/>
                </a:solidFill>
              </a:rPr>
              <a:t>2.  </a:t>
            </a:r>
            <a:r>
              <a:rPr lang="nl-NL" sz="2800" b="1" dirty="0" smtClean="0">
                <a:solidFill>
                  <a:srgbClr val="FFFFFF"/>
                </a:solidFill>
              </a:rPr>
              <a:t>FIT in OVEREENKOMST</a:t>
            </a:r>
            <a:endParaRPr lang="nl-NL" sz="2800" b="1" dirty="0">
              <a:solidFill>
                <a:srgbClr val="FFFFFF"/>
              </a:solidFill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643438" y="1773238"/>
            <a:ext cx="4214812" cy="4968875"/>
          </a:xfrm>
          <a:gradFill flip="none" rotWithShape="1">
            <a:gsLst>
              <a:gs pos="0">
                <a:schemeClr val="accent3">
                  <a:lumMod val="60000"/>
                  <a:lumOff val="40000"/>
                  <a:alpha val="62000"/>
                </a:schemeClr>
              </a:gs>
              <a:gs pos="100000">
                <a:srgbClr val="FFFFFF">
                  <a:alpha val="62000"/>
                </a:srgb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2000" b="1" dirty="0" smtClean="0">
                <a:solidFill>
                  <a:srgbClr val="53576D"/>
                </a:solidFill>
              </a:rPr>
              <a:t>Uw bedrijf sluit een </a:t>
            </a:r>
            <a:r>
              <a:rPr lang="nl-NL" sz="2000" b="1" dirty="0">
                <a:solidFill>
                  <a:srgbClr val="53576D"/>
                </a:solidFill>
              </a:rPr>
              <a:t>FIT</a:t>
            </a:r>
            <a:r>
              <a:rPr lang="nl-NL" sz="2000" b="1" dirty="0" smtClean="0">
                <a:solidFill>
                  <a:srgbClr val="53576D"/>
                </a:solidFill>
              </a:rPr>
              <a:t>-Overeen- komst met de werknemer. Hierin staat: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2000" dirty="0" smtClean="0">
                <a:solidFill>
                  <a:srgbClr val="53576D"/>
                </a:solidFill>
              </a:rPr>
              <a:t>Hoelang hij </a:t>
            </a:r>
            <a:r>
              <a:rPr lang="nl-NL" sz="2000" dirty="0">
                <a:solidFill>
                  <a:srgbClr val="53576D"/>
                </a:solidFill>
              </a:rPr>
              <a:t>deelneemt </a:t>
            </a:r>
            <a:r>
              <a:rPr lang="nl-NL" sz="2000" dirty="0" smtClean="0">
                <a:solidFill>
                  <a:srgbClr val="990000"/>
                </a:solidFill>
              </a:rPr>
              <a:t>(</a:t>
            </a:r>
            <a:r>
              <a:rPr lang="nl-NL" sz="2000" b="1" dirty="0">
                <a:solidFill>
                  <a:srgbClr val="990000"/>
                </a:solidFill>
              </a:rPr>
              <a:t>looptijd</a:t>
            </a:r>
            <a:r>
              <a:rPr lang="nl-NL" sz="2000" dirty="0" smtClean="0">
                <a:solidFill>
                  <a:srgbClr val="990000"/>
                </a:solidFill>
              </a:rPr>
              <a:t>)</a:t>
            </a:r>
            <a:r>
              <a:rPr lang="nl-NL" sz="2000" dirty="0" smtClean="0">
                <a:solidFill>
                  <a:srgbClr val="1F497D"/>
                </a:solidFill>
              </a:rPr>
              <a:t> </a:t>
            </a:r>
            <a:endParaRPr lang="nl-NL" sz="2000" dirty="0">
              <a:solidFill>
                <a:srgbClr val="1F497D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2000" dirty="0">
                <a:solidFill>
                  <a:srgbClr val="53576D"/>
                </a:solidFill>
              </a:rPr>
              <a:t>Hoeveel uur per week </a:t>
            </a:r>
            <a:r>
              <a:rPr lang="nl-NL" sz="2000" dirty="0" smtClean="0">
                <a:solidFill>
                  <a:srgbClr val="53576D"/>
                </a:solidFill>
              </a:rPr>
              <a:t>hij werkt</a:t>
            </a:r>
            <a:r>
              <a:rPr lang="nl-NL" sz="2000" dirty="0" smtClean="0">
                <a:solidFill>
                  <a:srgbClr val="000090"/>
                </a:solidFill>
              </a:rPr>
              <a:t> </a:t>
            </a:r>
            <a:r>
              <a:rPr lang="nl-NL" sz="2000" dirty="0">
                <a:solidFill>
                  <a:srgbClr val="990000"/>
                </a:solidFill>
              </a:rPr>
              <a:t>(</a:t>
            </a:r>
            <a:r>
              <a:rPr lang="nl-NL" sz="2000" b="1" dirty="0">
                <a:solidFill>
                  <a:srgbClr val="990000"/>
                </a:solidFill>
              </a:rPr>
              <a:t>arbeidsduur</a:t>
            </a:r>
            <a:r>
              <a:rPr lang="nl-NL" sz="2000" dirty="0" smtClean="0">
                <a:solidFill>
                  <a:srgbClr val="990000"/>
                </a:solidFill>
              </a:rPr>
              <a:t>)</a:t>
            </a:r>
            <a:endParaRPr lang="nl-NL" sz="2000" dirty="0">
              <a:solidFill>
                <a:srgbClr val="1F497D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2000" dirty="0">
                <a:solidFill>
                  <a:srgbClr val="53576D"/>
                </a:solidFill>
              </a:rPr>
              <a:t>Hoeveel loon </a:t>
            </a:r>
            <a:r>
              <a:rPr lang="nl-NL" sz="2000" dirty="0" smtClean="0">
                <a:solidFill>
                  <a:srgbClr val="53576D"/>
                </a:solidFill>
              </a:rPr>
              <a:t>hij verdient </a:t>
            </a:r>
            <a:r>
              <a:rPr lang="nl-NL" sz="2000" dirty="0">
                <a:solidFill>
                  <a:schemeClr val="accent1"/>
                </a:solidFill>
              </a:rPr>
              <a:t>(</a:t>
            </a:r>
            <a:r>
              <a:rPr lang="nl-NL" sz="2000" b="1" dirty="0">
                <a:solidFill>
                  <a:schemeClr val="accent1"/>
                </a:solidFill>
              </a:rPr>
              <a:t>salariëring</a:t>
            </a:r>
            <a:r>
              <a:rPr lang="nl-NL" sz="2000" dirty="0" smtClean="0">
                <a:solidFill>
                  <a:schemeClr val="accent1"/>
                </a:solidFill>
              </a:rPr>
              <a:t>)</a:t>
            </a:r>
            <a:endParaRPr lang="nl-NL" sz="2000" dirty="0">
              <a:solidFill>
                <a:srgbClr val="E46C0A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2000" dirty="0">
                <a:solidFill>
                  <a:srgbClr val="53576D"/>
                </a:solidFill>
              </a:rPr>
              <a:t>Hoeveel vakantie </a:t>
            </a:r>
            <a:r>
              <a:rPr lang="nl-NL" sz="2000" dirty="0" smtClean="0">
                <a:solidFill>
                  <a:srgbClr val="53576D"/>
                </a:solidFill>
              </a:rPr>
              <a:t>hij verwerft </a:t>
            </a:r>
            <a:r>
              <a:rPr lang="nl-NL" sz="2000" dirty="0" smtClean="0">
                <a:solidFill>
                  <a:srgbClr val="990000"/>
                </a:solidFill>
              </a:rPr>
              <a:t>(</a:t>
            </a:r>
            <a:r>
              <a:rPr lang="nl-NL" sz="2000" b="1" dirty="0" smtClean="0">
                <a:solidFill>
                  <a:srgbClr val="990000"/>
                </a:solidFill>
              </a:rPr>
              <a:t>vrije dagen</a:t>
            </a:r>
            <a:r>
              <a:rPr lang="nl-NL" sz="2000" dirty="0" smtClean="0">
                <a:solidFill>
                  <a:srgbClr val="990000"/>
                </a:solidFill>
              </a:rPr>
              <a:t>)</a:t>
            </a:r>
            <a:endParaRPr lang="nl-NL" sz="2000" dirty="0">
              <a:solidFill>
                <a:srgbClr val="1F497D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None/>
              <a:defRPr/>
            </a:pPr>
            <a:r>
              <a:rPr lang="nl-NL" sz="2000" dirty="0">
                <a:solidFill>
                  <a:srgbClr val="53576D"/>
                </a:solidFill>
              </a:rPr>
              <a:t>e</a:t>
            </a:r>
            <a:r>
              <a:rPr lang="nl-NL" sz="2000" dirty="0" smtClean="0">
                <a:solidFill>
                  <a:srgbClr val="53576D"/>
                </a:solidFill>
              </a:rPr>
              <a:t>n dat zijn </a:t>
            </a:r>
            <a:r>
              <a:rPr lang="nl-NL" sz="2000" b="1" dirty="0" smtClean="0">
                <a:solidFill>
                  <a:srgbClr val="990000"/>
                </a:solidFill>
              </a:rPr>
              <a:t>pensioenopbouw </a:t>
            </a:r>
            <a:r>
              <a:rPr lang="nl-NL" sz="2000" dirty="0" smtClean="0">
                <a:solidFill>
                  <a:srgbClr val="53576D"/>
                </a:solidFill>
              </a:rPr>
              <a:t>doorgaat</a:t>
            </a:r>
            <a:endParaRPr lang="nl-NL" sz="18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nl-NL" dirty="0">
                <a:solidFill>
                  <a:srgbClr val="990000"/>
                </a:solidFill>
              </a:rPr>
              <a:t>FIT-</a:t>
            </a:r>
            <a:r>
              <a:rPr lang="nl-NL" dirty="0" smtClean="0">
                <a:solidFill>
                  <a:srgbClr val="990000"/>
                </a:solidFill>
              </a:rPr>
              <a:t>Overeenkomst</a:t>
            </a:r>
            <a:endParaRPr lang="nl-NL" dirty="0">
              <a:solidFill>
                <a:srgbClr val="99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320480"/>
          </a:xfr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effectLst>
            <a:glow rad="101600">
              <a:schemeClr val="accent3">
                <a:alpha val="75000"/>
              </a:schemeClr>
            </a:glow>
          </a:effectLst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 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‘FIT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-Overeenkomst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tussen werkgever en werknemer’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bevat de 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arbeidsvoorwaarden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 die gelden tijdens </a:t>
            </a:r>
            <a:r>
              <a:rPr lang="nl-NL" dirty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FIT-periode van de medewerker. </a:t>
            </a: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Deze arbeidsvoorwaarden baseert u op het ‘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Reglement </a:t>
            </a:r>
            <a:r>
              <a:rPr lang="nl-NL" b="1" dirty="0">
                <a:solidFill>
                  <a:srgbClr val="53576D"/>
                </a:solidFill>
                <a:ea typeface="+mn-ea"/>
                <a:cs typeface="+mn-cs"/>
              </a:rPr>
              <a:t>van de FIT-</a:t>
            </a:r>
            <a:r>
              <a:rPr lang="nl-NL" b="1" dirty="0" smtClean="0">
                <a:solidFill>
                  <a:srgbClr val="53576D"/>
                </a:solidFill>
                <a:ea typeface="+mn-ea"/>
                <a:cs typeface="+mn-cs"/>
              </a:rPr>
              <a:t>Regeling’</a:t>
            </a:r>
            <a:r>
              <a:rPr lang="nl-NL" dirty="0" smtClean="0">
                <a:solidFill>
                  <a:srgbClr val="53576D"/>
                </a:solidFill>
                <a:ea typeface="+mn-ea"/>
                <a:cs typeface="+mn-cs"/>
              </a:rPr>
              <a:t>.</a:t>
            </a:r>
            <a:endParaRPr lang="nl-NL" dirty="0">
              <a:solidFill>
                <a:srgbClr val="53576D"/>
              </a:solidFill>
              <a:ea typeface="+mn-ea"/>
              <a:cs typeface="+mn-cs"/>
            </a:endParaRPr>
          </a:p>
          <a:p>
            <a:pPr marL="0" indent="0" fontAlgn="auto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itchFamily="2" charset="2"/>
              <a:buNone/>
              <a:defRPr/>
            </a:pPr>
            <a:r>
              <a:rPr lang="nl-NL" sz="1900" dirty="0" smtClean="0">
                <a:solidFill>
                  <a:srgbClr val="53576D"/>
                </a:solidFill>
                <a:ea typeface="+mn-ea"/>
                <a:cs typeface="+mn-cs"/>
              </a:rPr>
              <a:t>De </a:t>
            </a:r>
            <a:r>
              <a:rPr lang="nl-NL" sz="1900" dirty="0">
                <a:solidFill>
                  <a:srgbClr val="53576D"/>
                </a:solidFill>
                <a:ea typeface="+mn-ea"/>
                <a:cs typeface="+mn-cs"/>
              </a:rPr>
              <a:t>FIT-Overeenkomst vervangt </a:t>
            </a:r>
            <a:r>
              <a:rPr lang="nl-NL" sz="1900" dirty="0" smtClean="0">
                <a:solidFill>
                  <a:srgbClr val="53576D"/>
                </a:solidFill>
                <a:ea typeface="+mn-ea"/>
                <a:cs typeface="+mn-cs"/>
              </a:rPr>
              <a:t>het </a:t>
            </a:r>
            <a:r>
              <a:rPr lang="nl-NL" sz="1900" dirty="0">
                <a:solidFill>
                  <a:srgbClr val="53576D"/>
                </a:solidFill>
                <a:ea typeface="+mn-ea"/>
                <a:cs typeface="+mn-cs"/>
              </a:rPr>
              <a:t>oorspronkelijke </a:t>
            </a:r>
            <a:r>
              <a:rPr lang="nl-NL" sz="1900" dirty="0" smtClean="0">
                <a:solidFill>
                  <a:srgbClr val="53576D"/>
                </a:solidFill>
                <a:ea typeface="+mn-ea"/>
                <a:cs typeface="+mn-cs"/>
              </a:rPr>
              <a:t>arbeidscontract. Zij geldt </a:t>
            </a:r>
            <a:r>
              <a:rPr lang="nl-NL" sz="1900" b="1" dirty="0" smtClean="0">
                <a:solidFill>
                  <a:srgbClr val="53576D"/>
                </a:solidFill>
                <a:ea typeface="+mn-ea"/>
                <a:cs typeface="+mn-cs"/>
              </a:rPr>
              <a:t>tot aan de pensioendatum</a:t>
            </a:r>
            <a:r>
              <a:rPr lang="nl-NL" sz="1900" dirty="0" smtClean="0">
                <a:solidFill>
                  <a:srgbClr val="53576D"/>
                </a:solidFill>
                <a:ea typeface="+mn-ea"/>
                <a:cs typeface="+mn-cs"/>
              </a:rPr>
              <a:t> van de medewerker. </a:t>
            </a:r>
            <a:endParaRPr lang="nl-NL" sz="1900" dirty="0">
              <a:solidFill>
                <a:srgbClr val="53576D"/>
              </a:solidFill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75463" y="6453188"/>
            <a:ext cx="19446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>
                <a:latin typeface="+mn-lt"/>
                <a:ea typeface="+mn-ea"/>
                <a:cs typeface="+mn-cs"/>
              </a:rPr>
              <a:t>STIVU </a:t>
            </a:r>
            <a:r>
              <a:rPr lang="nl-NL" sz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23</a:t>
            </a:r>
            <a:r>
              <a:rPr lang="nl-NL" sz="1200" dirty="0">
                <a:latin typeface="+mn-lt"/>
                <a:ea typeface="+mn-ea"/>
                <a:cs typeface="+mn-cs"/>
              </a:rPr>
              <a:t> oktober 2012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STIVU 23-10-2012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486</TotalTime>
  <Words>934</Words>
  <Application>Microsoft Office PowerPoint</Application>
  <PresentationFormat>Diavoorstelling (4:3)</PresentationFormat>
  <Paragraphs>240</Paragraphs>
  <Slides>21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Spectrum</vt:lpstr>
      <vt:lpstr>Presentatie FIT-Regeling</vt:lpstr>
      <vt:lpstr> Senioren FIT-regeling STIVU  </vt:lpstr>
      <vt:lpstr>STIVU FIT is…</vt:lpstr>
      <vt:lpstr>Voor welke BEDRIJVEN?</vt:lpstr>
      <vt:lpstr>Voor welke MEDEWERKERS?</vt:lpstr>
      <vt:lpstr>I. Operationele werknemers in Pensioenregeling A of B</vt:lpstr>
      <vt:lpstr>II. Kantoormedewerkers met een verleden in Pensioenregeling A of B</vt:lpstr>
      <vt:lpstr>Hoe werkt het?</vt:lpstr>
      <vt:lpstr>FIT-Overeenkomst</vt:lpstr>
      <vt:lpstr>Looptijd FIT</vt:lpstr>
      <vt:lpstr>Arbeidsduur FIT</vt:lpstr>
      <vt:lpstr>Salariëring FIT</vt:lpstr>
      <vt:lpstr>Vrije dagen FIT</vt:lpstr>
      <vt:lpstr>Pensioenopbouw FIT</vt:lpstr>
      <vt:lpstr>Invoering FIT STAPPENPLAN WERKGEVER </vt:lpstr>
      <vt:lpstr> STIVU-vergoeding aan werkgever </vt:lpstr>
      <vt:lpstr>Deelname FIT STAPPENPLAN WERKNEMER </vt:lpstr>
      <vt:lpstr>Tot slot: De 3 FIT-documenten</vt:lpstr>
      <vt:lpstr>Aandachtspunten</vt:lpstr>
      <vt:lpstr>Lijst van bij STIVU aangesloten  bedrijven</vt:lpstr>
      <vt:lpstr>Meer informatie over de FIT-Regeling?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Nieuw pensioencontract Aegon</dc:title>
  <dc:creator>Eigenaar</dc:creator>
  <cp:lastModifiedBy>adminscala</cp:lastModifiedBy>
  <cp:revision>203</cp:revision>
  <dcterms:created xsi:type="dcterms:W3CDTF">2012-02-18T06:16:55Z</dcterms:created>
  <dcterms:modified xsi:type="dcterms:W3CDTF">2012-10-22T15:29:28Z</dcterms:modified>
</cp:coreProperties>
</file>